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696" r:id="rId6"/>
  </p:sldMasterIdLst>
  <p:notesMasterIdLst>
    <p:notesMasterId r:id="rId36"/>
  </p:notesMasterIdLst>
  <p:sldIdLst>
    <p:sldId id="4106" r:id="rId7"/>
    <p:sldId id="4105" r:id="rId8"/>
    <p:sldId id="261" r:id="rId9"/>
    <p:sldId id="260" r:id="rId10"/>
    <p:sldId id="1014" r:id="rId11"/>
    <p:sldId id="4109" r:id="rId12"/>
    <p:sldId id="4112" r:id="rId13"/>
    <p:sldId id="4111" r:id="rId14"/>
    <p:sldId id="4100" r:id="rId15"/>
    <p:sldId id="4094" r:id="rId16"/>
    <p:sldId id="278" r:id="rId17"/>
    <p:sldId id="1476" r:id="rId18"/>
    <p:sldId id="1478" r:id="rId19"/>
    <p:sldId id="4101" r:id="rId20"/>
    <p:sldId id="4102" r:id="rId21"/>
    <p:sldId id="262" r:id="rId22"/>
    <p:sldId id="4103" r:id="rId23"/>
    <p:sldId id="4104" r:id="rId24"/>
    <p:sldId id="1013" r:id="rId25"/>
    <p:sldId id="265" r:id="rId26"/>
    <p:sldId id="1471" r:id="rId27"/>
    <p:sldId id="268" r:id="rId28"/>
    <p:sldId id="271" r:id="rId29"/>
    <p:sldId id="279" r:id="rId30"/>
    <p:sldId id="274" r:id="rId31"/>
    <p:sldId id="275" r:id="rId32"/>
    <p:sldId id="1030" r:id="rId33"/>
    <p:sldId id="4108" r:id="rId34"/>
    <p:sldId id="1007" r:id="rId35"/>
  </p:sldIdLst>
  <p:sldSz cx="12192000" cy="6858000"/>
  <p:notesSz cx="6858000" cy="9144000"/>
  <p:embeddedFontLst>
    <p:embeddedFont>
      <p:font typeface="Congenial Light" panose="02000503040000020004" pitchFamily="2" charset="0"/>
      <p:regular r:id="rId37"/>
      <p:italic r:id="rId38"/>
    </p:embeddedFont>
    <p:embeddedFont>
      <p:font typeface="Helvetica" panose="020B0604020202020204" pitchFamily="34" charset="0"/>
      <p:regular r:id="rId39"/>
      <p:bold r:id="rId40"/>
      <p:italic r:id="rId41"/>
      <p:boldItalic r:id="rId42"/>
    </p:embeddedFont>
    <p:embeddedFont>
      <p:font typeface="Poppins" panose="00000500000000000000" pitchFamily="2" charset="0"/>
      <p:regular r:id="rId43"/>
      <p:bold r:id="rId44"/>
      <p:italic r:id="rId45"/>
      <p:boldItalic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7" userDrawn="1">
          <p15:clr>
            <a:srgbClr val="A4A3A4"/>
          </p15:clr>
        </p15:guide>
        <p15:guide id="2" pos="3999" userDrawn="1">
          <p15:clr>
            <a:srgbClr val="A4A3A4"/>
          </p15:clr>
        </p15:guide>
        <p15:guide id="3" orient="horz" pos="3407" userDrawn="1">
          <p15:clr>
            <a:srgbClr val="A4A3A4"/>
          </p15:clr>
        </p15:guide>
        <p15:guide id="4" orient="horz" pos="2976" userDrawn="1">
          <p15:clr>
            <a:srgbClr val="A4A3A4"/>
          </p15:clr>
        </p15:guide>
        <p15:guide id="5" orient="horz" pos="37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on Mendes" initials="RM" lastIdx="6" clrIdx="0">
    <p:extLst>
      <p:ext uri="{19B8F6BF-5375-455C-9EA6-DF929625EA0E}">
        <p15:presenceInfo xmlns:p15="http://schemas.microsoft.com/office/powerpoint/2012/main" userId="S::ramon.mendes@gl-events.com::cda31f82-db31-4e20-8ff1-35e619b815e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63AE"/>
    <a:srgbClr val="33CCCC"/>
    <a:srgbClr val="ED7D31"/>
    <a:srgbClr val="666666"/>
    <a:srgbClr val="004A80"/>
    <a:srgbClr val="33305C"/>
    <a:srgbClr val="6699FF"/>
    <a:srgbClr val="EB1C24"/>
    <a:srgbClr val="FCA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3979" autoAdjust="0"/>
  </p:normalViewPr>
  <p:slideViewPr>
    <p:cSldViewPr snapToGrid="0">
      <p:cViewPr varScale="1">
        <p:scale>
          <a:sx n="80" d="100"/>
          <a:sy n="80" d="100"/>
        </p:scale>
        <p:origin x="691" y="490"/>
      </p:cViewPr>
      <p:guideLst>
        <p:guide orient="horz" pos="3317"/>
        <p:guide pos="3999"/>
        <p:guide orient="horz" pos="3407"/>
        <p:guide orient="horz" pos="2976"/>
        <p:guide orient="horz" pos="37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3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2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4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B799A-BB7D-4DC2-BAD4-A7806AADF8F9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9A5F3-1BA2-46C8-8023-A2A059F20A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7699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pt-BR" smtClean="0"/>
              <a:pPr rtl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1437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pt-BR" smtClean="0"/>
              <a:pPr rtl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1437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9A5F3-1BA2-46C8-8023-A2A059F20A93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5341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9658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108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81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62028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Holder 2"/>
          <p:cNvSpPr>
            <a:spLocks noGrp="1"/>
          </p:cNvSpPr>
          <p:nvPr>
            <p:ph type="title"/>
          </p:nvPr>
        </p:nvSpPr>
        <p:spPr>
          <a:xfrm>
            <a:off x="612445" y="609722"/>
            <a:ext cx="10967109" cy="96761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081"/>
              </a:lnSpc>
              <a:defRPr sz="4353" b="1" i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531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3345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5315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958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6881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024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4913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74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6793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7094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374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4288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204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62028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Holder 2"/>
          <p:cNvSpPr>
            <a:spLocks noGrp="1"/>
          </p:cNvSpPr>
          <p:nvPr>
            <p:ph type="title"/>
          </p:nvPr>
        </p:nvSpPr>
        <p:spPr>
          <a:xfrm>
            <a:off x="612445" y="609722"/>
            <a:ext cx="10967109" cy="96761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081"/>
              </a:lnSpc>
              <a:defRPr sz="4353" b="1" i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0837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spaço Reservado para Imagem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 rtl="0"/>
            <a:r>
              <a:rPr lang="pt-BR" noProof="0" dirty="0"/>
              <a:t>Inserir Imagem</a:t>
            </a: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>
              <a:solidFill>
                <a:schemeClr val="tx1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defRPr>
            </a:lvl1pPr>
          </a:lstStyle>
          <a:p>
            <a:pPr marL="228600" lvl="0" indent="-228600" rtl="0"/>
            <a:r>
              <a:rPr lang="pt-BR" noProof="0" dirty="0"/>
              <a:t>Subtítulo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defRPr>
            </a:lvl1pPr>
          </a:lstStyle>
          <a:p>
            <a:pPr marL="0" lvl="0" rtl="0"/>
            <a:r>
              <a:rPr lang="pt-BR" noProof="0" dirty="0"/>
              <a:t>Título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80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261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4796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9058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83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753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170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3535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404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4086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6951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1782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01746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97083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5489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15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08371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0181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192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4323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32245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5191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3238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07208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78294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5796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786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27083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4615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44736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0970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2681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479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24265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002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878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92358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296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6051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46050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3905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95323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660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1598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49730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27795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3226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75875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9463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237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2048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E0B9D8-609A-4A2E-8A43-23E5AE646783}" type="datetimeFigureOut">
              <a:rPr lang="pt-BR" smtClean="0"/>
              <a:pPr/>
              <a:t>26/05/2024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1204E-B944-4A76-B96E-AA15C6F7A4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76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76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6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7676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" y="0"/>
            <a:ext cx="121767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2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" y="4286"/>
            <a:ext cx="12176758" cy="684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1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" y="4286"/>
            <a:ext cx="12176757" cy="684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9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3.jpeg"/><Relationship Id="rId7" Type="http://schemas.openxmlformats.org/officeDocument/2006/relationships/image" Target="../media/image1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9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Uma imagem contendo ao ar livre, natureza, grama, água&#10;&#10;Descrição gerada automaticamente">
            <a:extLst>
              <a:ext uri="{FF2B5EF4-FFF2-40B4-BE49-F238E27FC236}">
                <a16:creationId xmlns:a16="http://schemas.microsoft.com/office/drawing/2014/main" id="{1BF8833C-D907-D24E-949C-65190DF629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/>
          <a:stretch/>
        </p:blipFill>
        <p:spPr>
          <a:xfrm>
            <a:off x="123991" y="-1"/>
            <a:ext cx="14248945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893242-9FCE-4F08-A02C-61E655D1F1DA}"/>
              </a:ext>
            </a:extLst>
          </p:cNvPr>
          <p:cNvSpPr/>
          <p:nvPr/>
        </p:nvSpPr>
        <p:spPr>
          <a:xfrm>
            <a:off x="0" y="0"/>
            <a:ext cx="3363686" cy="6858000"/>
          </a:xfrm>
          <a:prstGeom prst="rect">
            <a:avLst/>
          </a:prstGeom>
          <a:solidFill>
            <a:srgbClr val="1D77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8E04CD0-E940-4B30-A48E-4754E0FFFE8F}"/>
              </a:ext>
            </a:extLst>
          </p:cNvPr>
          <p:cNvGrpSpPr/>
          <p:nvPr/>
        </p:nvGrpSpPr>
        <p:grpSpPr>
          <a:xfrm>
            <a:off x="4347978" y="5958333"/>
            <a:ext cx="6776624" cy="779575"/>
            <a:chOff x="3043826" y="3292547"/>
            <a:chExt cx="6776624" cy="779575"/>
          </a:xfrm>
        </p:grpSpPr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D211AFD1-98F4-4EF5-945F-855A249CC83E}"/>
                </a:ext>
              </a:extLst>
            </p:cNvPr>
            <p:cNvSpPr/>
            <p:nvPr/>
          </p:nvSpPr>
          <p:spPr>
            <a:xfrm>
              <a:off x="3043826" y="3484496"/>
              <a:ext cx="6583791" cy="587626"/>
            </a:xfrm>
            <a:prstGeom prst="rect">
              <a:avLst/>
            </a:prstGeom>
            <a:solidFill>
              <a:srgbClr val="EB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ítulo 50">
              <a:extLst>
                <a:ext uri="{FF2B5EF4-FFF2-40B4-BE49-F238E27FC236}">
                  <a16:creationId xmlns:a16="http://schemas.microsoft.com/office/drawing/2014/main" id="{408B6142-4EDE-4AF2-AAF0-4F2ED915133E}"/>
                </a:ext>
              </a:extLst>
            </p:cNvPr>
            <p:cNvSpPr txBox="1">
              <a:spLocks/>
            </p:cNvSpPr>
            <p:nvPr/>
          </p:nvSpPr>
          <p:spPr>
            <a:xfrm>
              <a:off x="3450622" y="3292547"/>
              <a:ext cx="6369828" cy="701731"/>
            </a:xfrm>
            <a:prstGeom prst="rect">
              <a:avLst/>
            </a:prstGeom>
          </p:spPr>
          <p:txBody>
            <a:bodyPr vert="horz" wrap="square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GB" sz="4400" b="1" kern="1200" spc="-6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defRPr>
              </a:lvl1pPr>
            </a:lstStyle>
            <a:p>
              <a:r>
                <a:rPr lang="pt-BR" sz="2400" dirty="0">
                  <a:solidFill>
                    <a:schemeClr val="tx1"/>
                  </a:solidFill>
                </a:rPr>
                <a:t>SALVADOR – CIDADE CANDIDATA 2026</a:t>
              </a:r>
            </a:p>
          </p:txBody>
        </p:sp>
      </p:grpSp>
      <p:pic>
        <p:nvPicPr>
          <p:cNvPr id="14" name="Picture 2" descr="Centro de Convenções Salvador | Bahia - Brasil">
            <a:extLst>
              <a:ext uri="{FF2B5EF4-FFF2-40B4-BE49-F238E27FC236}">
                <a16:creationId xmlns:a16="http://schemas.microsoft.com/office/drawing/2014/main" id="{AFBF8558-609D-DDAE-DDAF-C2C559E66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6" y="5837581"/>
            <a:ext cx="2665381" cy="8064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Freeform: Shape 7">
            <a:extLst>
              <a:ext uri="{FF2B5EF4-FFF2-40B4-BE49-F238E27FC236}">
                <a16:creationId xmlns:a16="http://schemas.microsoft.com/office/drawing/2014/main" id="{7067C1EF-F843-144B-7E46-B614D08E145D}"/>
              </a:ext>
            </a:extLst>
          </p:cNvPr>
          <p:cNvSpPr/>
          <p:nvPr/>
        </p:nvSpPr>
        <p:spPr>
          <a:xfrm>
            <a:off x="90428" y="104588"/>
            <a:ext cx="5776973" cy="2594666"/>
          </a:xfrm>
          <a:custGeom>
            <a:avLst/>
            <a:gdLst>
              <a:gd name="connsiteX0" fmla="*/ 55659 w 1765190"/>
              <a:gd name="connsiteY0" fmla="*/ 71561 h 1232452"/>
              <a:gd name="connsiteX1" fmla="*/ 0 w 1765190"/>
              <a:gd name="connsiteY1" fmla="*/ 572494 h 1232452"/>
              <a:gd name="connsiteX2" fmla="*/ 55659 w 1765190"/>
              <a:gd name="connsiteY2" fmla="*/ 1192695 h 1232452"/>
              <a:gd name="connsiteX3" fmla="*/ 373712 w 1765190"/>
              <a:gd name="connsiteY3" fmla="*/ 1184744 h 1232452"/>
              <a:gd name="connsiteX4" fmla="*/ 572494 w 1765190"/>
              <a:gd name="connsiteY4" fmla="*/ 1216549 h 1232452"/>
              <a:gd name="connsiteX5" fmla="*/ 985962 w 1765190"/>
              <a:gd name="connsiteY5" fmla="*/ 1168841 h 1232452"/>
              <a:gd name="connsiteX6" fmla="*/ 1248355 w 1765190"/>
              <a:gd name="connsiteY6" fmla="*/ 1184744 h 1232452"/>
              <a:gd name="connsiteX7" fmla="*/ 1311966 w 1765190"/>
              <a:gd name="connsiteY7" fmla="*/ 1200647 h 1232452"/>
              <a:gd name="connsiteX8" fmla="*/ 1423284 w 1765190"/>
              <a:gd name="connsiteY8" fmla="*/ 1208598 h 1232452"/>
              <a:gd name="connsiteX9" fmla="*/ 1717482 w 1765190"/>
              <a:gd name="connsiteY9" fmla="*/ 1232452 h 1232452"/>
              <a:gd name="connsiteX10" fmla="*/ 1717482 w 1765190"/>
              <a:gd name="connsiteY10" fmla="*/ 516834 h 1232452"/>
              <a:gd name="connsiteX11" fmla="*/ 1765190 w 1765190"/>
              <a:gd name="connsiteY11" fmla="*/ 182880 h 1232452"/>
              <a:gd name="connsiteX12" fmla="*/ 1749287 w 1765190"/>
              <a:gd name="connsiteY12" fmla="*/ 0 h 1232452"/>
              <a:gd name="connsiteX13" fmla="*/ 55659 w 1765190"/>
              <a:gd name="connsiteY13" fmla="*/ 71561 h 123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65190" h="1232452">
                <a:moveTo>
                  <a:pt x="55659" y="71561"/>
                </a:moveTo>
                <a:lnTo>
                  <a:pt x="0" y="572494"/>
                </a:lnTo>
                <a:lnTo>
                  <a:pt x="55659" y="1192695"/>
                </a:lnTo>
                <a:lnTo>
                  <a:pt x="373712" y="1184744"/>
                </a:lnTo>
                <a:lnTo>
                  <a:pt x="572494" y="1216549"/>
                </a:lnTo>
                <a:lnTo>
                  <a:pt x="985962" y="1168841"/>
                </a:lnTo>
                <a:cubicBezTo>
                  <a:pt x="1021598" y="1170391"/>
                  <a:pt x="1184022" y="1174022"/>
                  <a:pt x="1248355" y="1184744"/>
                </a:cubicBezTo>
                <a:cubicBezTo>
                  <a:pt x="1269914" y="1188337"/>
                  <a:pt x="1290377" y="1197238"/>
                  <a:pt x="1311966" y="1200647"/>
                </a:cubicBezTo>
                <a:cubicBezTo>
                  <a:pt x="1366881" y="1209318"/>
                  <a:pt x="1381146" y="1208598"/>
                  <a:pt x="1423284" y="1208598"/>
                </a:cubicBezTo>
                <a:lnTo>
                  <a:pt x="1717482" y="1232452"/>
                </a:lnTo>
                <a:lnTo>
                  <a:pt x="1717482" y="516834"/>
                </a:lnTo>
                <a:lnTo>
                  <a:pt x="1765190" y="182880"/>
                </a:lnTo>
                <a:lnTo>
                  <a:pt x="1749287" y="0"/>
                </a:lnTo>
                <a:lnTo>
                  <a:pt x="55659" y="715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1A63AE"/>
              </a:highlight>
            </a:endParaRPr>
          </a:p>
        </p:txBody>
      </p:sp>
      <p:pic>
        <p:nvPicPr>
          <p:cNvPr id="16" name="Picture 6" descr="Sociedade Brasileira de Patologia">
            <a:extLst>
              <a:ext uri="{FF2B5EF4-FFF2-40B4-BE49-F238E27FC236}">
                <a16:creationId xmlns:a16="http://schemas.microsoft.com/office/drawing/2014/main" id="{414D1F99-5C20-C78B-09B2-1D5FB1332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039" y="846559"/>
            <a:ext cx="333375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69C65EE-9E86-2EB0-22C2-B220D23630FE}"/>
              </a:ext>
            </a:extLst>
          </p:cNvPr>
          <p:cNvSpPr txBox="1"/>
          <p:nvPr/>
        </p:nvSpPr>
        <p:spPr>
          <a:xfrm>
            <a:off x="308596" y="474648"/>
            <a:ext cx="5652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666666"/>
                </a:solidFill>
                <a:latin typeface="Congenial Light" panose="020B0604020202020204" pitchFamily="2" charset="0"/>
              </a:rPr>
              <a:t>35º Congresso Brasileiro de Patologia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AB7987-0163-D38D-A5A5-D46214203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081810"/>
            <a:ext cx="3230811" cy="215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99" y="75479"/>
            <a:ext cx="12192000" cy="6858000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125099" y="6474744"/>
            <a:ext cx="318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32432" r="12823" b="35204"/>
          <a:stretch/>
        </p:blipFill>
        <p:spPr>
          <a:xfrm>
            <a:off x="780098" y="5419005"/>
            <a:ext cx="2188801" cy="6552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1154789-5BEF-453B-8A3E-CBD67EF10790}"/>
              </a:ext>
            </a:extLst>
          </p:cNvPr>
          <p:cNvSpPr txBox="1"/>
          <p:nvPr/>
        </p:nvSpPr>
        <p:spPr>
          <a:xfrm>
            <a:off x="443359" y="2533678"/>
            <a:ext cx="42736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t-BR" sz="3200" b="1" dirty="0">
                <a:solidFill>
                  <a:srgbClr val="1A63AE"/>
                </a:solidFill>
              </a:rPr>
              <a:t>PRINCIPAIS HOTÉIS DE SALVADOR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1A63AE"/>
                </a:solidFill>
              </a:rPr>
              <a:t>Quantidade de leitos;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1A63AE"/>
                </a:solidFill>
              </a:rPr>
              <a:t>Distância do Aeroporto de Salvador;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1A63AE"/>
                </a:solidFill>
              </a:rPr>
              <a:t>Distância do Centro de Convenções Salvador;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1A63AE"/>
                </a:solidFill>
              </a:rPr>
              <a:t>Tarifas</a:t>
            </a:r>
            <a:endParaRPr lang="pt-BR" sz="1400" dirty="0">
              <a:solidFill>
                <a:srgbClr val="1A63AE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2AF1E822-2459-4918-A3D4-8FE18D3E3524}"/>
              </a:ext>
            </a:extLst>
          </p:cNvPr>
          <p:cNvSpPr/>
          <p:nvPr/>
        </p:nvSpPr>
        <p:spPr>
          <a:xfrm>
            <a:off x="324291" y="2533679"/>
            <a:ext cx="119068" cy="2062102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E75F981-3EFC-4349-A3AE-429608E627DA}"/>
              </a:ext>
            </a:extLst>
          </p:cNvPr>
          <p:cNvSpPr txBox="1"/>
          <p:nvPr/>
        </p:nvSpPr>
        <p:spPr>
          <a:xfrm>
            <a:off x="1214779" y="617752"/>
            <a:ext cx="3845324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ts val="3600"/>
              </a:lnSpc>
            </a:pPr>
            <a:r>
              <a:rPr lang="pt-BR" sz="4000" b="1" dirty="0">
                <a:solidFill>
                  <a:schemeClr val="bg1"/>
                </a:solidFill>
              </a:rPr>
              <a:t>ACOMODAÇÃO</a:t>
            </a:r>
            <a:endParaRPr lang="pt-BR" sz="4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4BA8987-E5EC-416F-B23B-505E0C05CF97}"/>
              </a:ext>
            </a:extLst>
          </p:cNvPr>
          <p:cNvGraphicFramePr>
            <a:graphicFrameLocks noGrp="1"/>
          </p:cNvGraphicFramePr>
          <p:nvPr/>
        </p:nvGraphicFramePr>
        <p:xfrm>
          <a:off x="4968389" y="726445"/>
          <a:ext cx="6899320" cy="5347761"/>
        </p:xfrm>
        <a:graphic>
          <a:graphicData uri="http://schemas.openxmlformats.org/drawingml/2006/table">
            <a:tbl>
              <a:tblPr/>
              <a:tblGrid>
                <a:gridCol w="635334">
                  <a:extLst>
                    <a:ext uri="{9D8B030D-6E8A-4147-A177-3AD203B41FA5}">
                      <a16:colId xmlns:a16="http://schemas.microsoft.com/office/drawing/2014/main" val="2326847423"/>
                    </a:ext>
                  </a:extLst>
                </a:gridCol>
                <a:gridCol w="2422208">
                  <a:extLst>
                    <a:ext uri="{9D8B030D-6E8A-4147-A177-3AD203B41FA5}">
                      <a16:colId xmlns:a16="http://schemas.microsoft.com/office/drawing/2014/main" val="3408680368"/>
                    </a:ext>
                  </a:extLst>
                </a:gridCol>
                <a:gridCol w="585697">
                  <a:extLst>
                    <a:ext uri="{9D8B030D-6E8A-4147-A177-3AD203B41FA5}">
                      <a16:colId xmlns:a16="http://schemas.microsoft.com/office/drawing/2014/main" val="1578317594"/>
                    </a:ext>
                  </a:extLst>
                </a:gridCol>
                <a:gridCol w="1032416">
                  <a:extLst>
                    <a:ext uri="{9D8B030D-6E8A-4147-A177-3AD203B41FA5}">
                      <a16:colId xmlns:a16="http://schemas.microsoft.com/office/drawing/2014/main" val="2627461900"/>
                    </a:ext>
                  </a:extLst>
                </a:gridCol>
                <a:gridCol w="1336846">
                  <a:extLst>
                    <a:ext uri="{9D8B030D-6E8A-4147-A177-3AD203B41FA5}">
                      <a16:colId xmlns:a16="http://schemas.microsoft.com/office/drawing/2014/main" val="3437087107"/>
                    </a:ext>
                  </a:extLst>
                </a:gridCol>
                <a:gridCol w="886819">
                  <a:extLst>
                    <a:ext uri="{9D8B030D-6E8A-4147-A177-3AD203B41FA5}">
                      <a16:colId xmlns:a16="http://schemas.microsoft.com/office/drawing/2014/main" val="1801101744"/>
                    </a:ext>
                  </a:extLst>
                </a:gridCol>
              </a:tblGrid>
              <a:tr h="71986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3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MEIO DE HOSPEDAGEM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3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QT. UH'S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3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DISTÂNCIA CCS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3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DISTÂNCIA Aeroporto SSA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3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TARIFA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63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531783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FASANO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R$1.824,00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344236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ARAM YAMÍ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R$1.516,00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927661"/>
                  </a:ext>
                </a:extLst>
              </a:tr>
              <a:tr h="193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FERA PALACE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R$1.322,00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890793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ZANK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R$710,00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766704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VILLA BAHIA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R$528,00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825338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MONTE PASCOAL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R$494,00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41079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DEVILLE PRIME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206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R$477,00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486629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WISH HOTEL DA BAHIA 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284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R$472,00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18354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GRAN STELLA MARIS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334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R$379,00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648488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VILA GALÉ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224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R$364,00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597657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CATUSSABA RESORT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R$353,00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173802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PORTOBELO ONDINA PRAIA HOTEL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R$320,00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56841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QUALITY SÃO SALVADOR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304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R$313,00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998165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NOVOTEL RIO VERMELHO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R$312,00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839079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GDE HOTEL DA BARRA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R$312,00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506217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MERCURE RIO VERMELHO 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175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R$305,00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34174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FIESTA BAHIA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244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R$288,00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81607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NOVOTEL  HANGAR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R$284,00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60957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INTERCITY  PREMIUM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187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7,3km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R$252,00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788533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MERCURE BOULEVARD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R$231,00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742073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MERCURE PITUBA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R$209,00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429564"/>
                  </a:ext>
                </a:extLst>
              </a:tr>
              <a:tr h="211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CONCEPT HOTEL SALVADOR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17km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R$147,00</a:t>
                      </a:r>
                    </a:p>
                  </a:txBody>
                  <a:tcPr marL="7784" marR="7784" marT="778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115611"/>
                  </a:ext>
                </a:extLst>
              </a:tr>
            </a:tbl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18491292-6AED-4D80-B962-5116E466C1E4}"/>
              </a:ext>
            </a:extLst>
          </p:cNvPr>
          <p:cNvSpPr txBox="1"/>
          <p:nvPr/>
        </p:nvSpPr>
        <p:spPr>
          <a:xfrm>
            <a:off x="5970901" y="6131555"/>
            <a:ext cx="6546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Valores consultados em Março de 2022. Nada reservado, apenas cotação.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Tarifas e disponibilidades sujeitos a confirmação no ato da reserva. 	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Valores válidos para abril de 2022 . Para 2024 tarifas devem ser reconfirmadas.</a:t>
            </a:r>
          </a:p>
        </p:txBody>
      </p:sp>
    </p:spTree>
    <p:extLst>
      <p:ext uri="{BB962C8B-B14F-4D97-AF65-F5344CB8AC3E}">
        <p14:creationId xmlns:p14="http://schemas.microsoft.com/office/powerpoint/2010/main" val="313001124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4"/>
            <a:ext cx="12192000" cy="685799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569554"/>
            <a:ext cx="205740" cy="609760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80217" y="414266"/>
            <a:ext cx="496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pt-BR" sz="4400" b="1" dirty="0">
                <a:solidFill>
                  <a:schemeClr val="bg1"/>
                </a:solidFill>
              </a:rPr>
              <a:t>Pontos turísticos, praias e hotelaria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759828" y="1869387"/>
            <a:ext cx="3631322" cy="99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410 opções de hospedagem</a:t>
            </a:r>
          </a:p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Aproximadamente 40 mil leitos disponíveis</a:t>
            </a:r>
          </a:p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Stella Maris, Itapuã</a:t>
            </a:r>
          </a:p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Caminhos das Árvores</a:t>
            </a:r>
          </a:p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Barra, Ondina e Rio Vermelho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759828" y="3225747"/>
            <a:ext cx="26673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Pelourinho</a:t>
            </a:r>
          </a:p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Elevador Lacerda</a:t>
            </a:r>
          </a:p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Mercado Modelo</a:t>
            </a:r>
          </a:p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Igreja Nosso Senhor do Bonfim</a:t>
            </a:r>
          </a:p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Forte São Marcelo </a:t>
            </a:r>
          </a:p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Lagoa do Abaeté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759828" y="4681167"/>
            <a:ext cx="2667392" cy="117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Praia do Porto da Barra</a:t>
            </a:r>
          </a:p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Praia da Ribeira</a:t>
            </a:r>
          </a:p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Praia da Paciência</a:t>
            </a:r>
          </a:p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Praia do Jardim de </a:t>
            </a:r>
            <a:r>
              <a:rPr lang="pt-BR" sz="1400" b="1" dirty="0" err="1">
                <a:solidFill>
                  <a:schemeClr val="bg1"/>
                </a:solidFill>
              </a:rPr>
              <a:t>Alah</a:t>
            </a:r>
            <a:endParaRPr lang="pt-BR" sz="1400" b="1" dirty="0">
              <a:solidFill>
                <a:schemeClr val="bg1"/>
              </a:solidFill>
            </a:endParaRPr>
          </a:p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Praia de Itapuã</a:t>
            </a:r>
          </a:p>
          <a:p>
            <a:pPr>
              <a:lnSpc>
                <a:spcPts val="1400"/>
              </a:lnSpc>
            </a:pPr>
            <a:r>
              <a:rPr lang="pt-BR" sz="1400" b="1" dirty="0">
                <a:solidFill>
                  <a:schemeClr val="bg1"/>
                </a:solidFill>
              </a:rPr>
              <a:t>Praia de Stella Maris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687830" y="1948949"/>
            <a:ext cx="71998" cy="71998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1687830" y="2131065"/>
            <a:ext cx="71998" cy="71998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/>
          <p:cNvSpPr/>
          <p:nvPr/>
        </p:nvSpPr>
        <p:spPr>
          <a:xfrm>
            <a:off x="1687830" y="2313181"/>
            <a:ext cx="71998" cy="71998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/>
          <p:nvPr/>
        </p:nvSpPr>
        <p:spPr>
          <a:xfrm>
            <a:off x="1687830" y="2495297"/>
            <a:ext cx="71998" cy="71998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 22"/>
          <p:cNvSpPr/>
          <p:nvPr/>
        </p:nvSpPr>
        <p:spPr>
          <a:xfrm>
            <a:off x="1687830" y="2677412"/>
            <a:ext cx="71998" cy="71998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1687830" y="3315058"/>
            <a:ext cx="71998" cy="71998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1687830" y="3675488"/>
            <a:ext cx="71998" cy="71998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>
            <a:off x="1687830" y="3855703"/>
            <a:ext cx="71998" cy="71998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Retângulo 26"/>
          <p:cNvSpPr/>
          <p:nvPr/>
        </p:nvSpPr>
        <p:spPr>
          <a:xfrm>
            <a:off x="1687830" y="4035918"/>
            <a:ext cx="71998" cy="71998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Retângulo 27"/>
          <p:cNvSpPr/>
          <p:nvPr/>
        </p:nvSpPr>
        <p:spPr>
          <a:xfrm>
            <a:off x="1687830" y="4216135"/>
            <a:ext cx="71998" cy="71998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Retângulo 29"/>
          <p:cNvSpPr/>
          <p:nvPr/>
        </p:nvSpPr>
        <p:spPr>
          <a:xfrm>
            <a:off x="1687830" y="3495273"/>
            <a:ext cx="71998" cy="71998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Retângulo 30"/>
          <p:cNvSpPr/>
          <p:nvPr/>
        </p:nvSpPr>
        <p:spPr>
          <a:xfrm>
            <a:off x="1687830" y="4757298"/>
            <a:ext cx="71998" cy="71998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Retângulo 31"/>
          <p:cNvSpPr/>
          <p:nvPr/>
        </p:nvSpPr>
        <p:spPr>
          <a:xfrm>
            <a:off x="1687830" y="4955363"/>
            <a:ext cx="71998" cy="71998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Retângulo 32"/>
          <p:cNvSpPr/>
          <p:nvPr/>
        </p:nvSpPr>
        <p:spPr>
          <a:xfrm>
            <a:off x="1687830" y="5119298"/>
            <a:ext cx="71998" cy="71998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Retângulo 33"/>
          <p:cNvSpPr/>
          <p:nvPr/>
        </p:nvSpPr>
        <p:spPr>
          <a:xfrm>
            <a:off x="1687830" y="5302308"/>
            <a:ext cx="71998" cy="71998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Retângulo 34"/>
          <p:cNvSpPr/>
          <p:nvPr/>
        </p:nvSpPr>
        <p:spPr>
          <a:xfrm>
            <a:off x="1687830" y="5485318"/>
            <a:ext cx="71998" cy="71998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434365" y="2245712"/>
            <a:ext cx="113022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pt-BR" b="1" dirty="0">
                <a:solidFill>
                  <a:schemeClr val="bg1"/>
                </a:solidFill>
              </a:rPr>
              <a:t>Zona</a:t>
            </a:r>
          </a:p>
          <a:p>
            <a:pPr algn="r">
              <a:lnSpc>
                <a:spcPts val="2000"/>
              </a:lnSpc>
            </a:pPr>
            <a:r>
              <a:rPr lang="pt-BR" b="1" dirty="0">
                <a:solidFill>
                  <a:schemeClr val="bg1"/>
                </a:solidFill>
              </a:rPr>
              <a:t>Hoteleira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259889" y="3769270"/>
            <a:ext cx="130470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pt-BR" b="1" dirty="0">
                <a:solidFill>
                  <a:schemeClr val="bg1"/>
                </a:solidFill>
              </a:rPr>
              <a:t>Atrações</a:t>
            </a:r>
          </a:p>
          <a:p>
            <a:pPr algn="r">
              <a:lnSpc>
                <a:spcPts val="2000"/>
              </a:lnSpc>
            </a:pPr>
            <a:r>
              <a:rPr lang="pt-BR" b="1" dirty="0">
                <a:solidFill>
                  <a:schemeClr val="bg1"/>
                </a:solidFill>
              </a:rPr>
              <a:t>de Salvador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751367" y="5302308"/>
            <a:ext cx="81322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pt-BR" b="1" dirty="0">
                <a:solidFill>
                  <a:schemeClr val="bg1"/>
                </a:solidFill>
              </a:rPr>
              <a:t>Praias</a:t>
            </a:r>
          </a:p>
        </p:txBody>
      </p:sp>
      <p:pic>
        <p:nvPicPr>
          <p:cNvPr id="39" name="Imagem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91" y="4788260"/>
            <a:ext cx="447908" cy="447909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59" y="3225747"/>
            <a:ext cx="485740" cy="485740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5" y="1866963"/>
            <a:ext cx="382757" cy="382757"/>
          </a:xfrm>
          <a:prstGeom prst="rect">
            <a:avLst/>
          </a:prstGeom>
        </p:spPr>
      </p:pic>
      <p:sp>
        <p:nvSpPr>
          <p:cNvPr id="43" name="Retângulo 42"/>
          <p:cNvSpPr/>
          <p:nvPr/>
        </p:nvSpPr>
        <p:spPr>
          <a:xfrm>
            <a:off x="1687830" y="5663692"/>
            <a:ext cx="71998" cy="71998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CaixaDeTexto 43"/>
          <p:cNvSpPr txBox="1"/>
          <p:nvPr/>
        </p:nvSpPr>
        <p:spPr>
          <a:xfrm rot="16200000">
            <a:off x="11478801" y="432368"/>
            <a:ext cx="1052137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100" dirty="0">
                <a:solidFill>
                  <a:schemeClr val="bg1"/>
                </a:solidFill>
                <a:latin typeface="+mj-lt"/>
              </a:rPr>
              <a:t>Praia de Itapuã</a:t>
            </a:r>
          </a:p>
        </p:txBody>
      </p:sp>
    </p:spTree>
    <p:extLst>
      <p:ext uri="{BB962C8B-B14F-4D97-AF65-F5344CB8AC3E}">
        <p14:creationId xmlns:p14="http://schemas.microsoft.com/office/powerpoint/2010/main" val="351850930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98B2B82-D5C9-4012-83EF-230ED7E3F3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8" r="-1" b="5839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1" name="Imagem 10" descr="Torre com relógio em cima de uma flor&#10;&#10;Descrição gerada automaticamente com confiança média">
            <a:extLst>
              <a:ext uri="{FF2B5EF4-FFF2-40B4-BE49-F238E27FC236}">
                <a16:creationId xmlns:a16="http://schemas.microsoft.com/office/drawing/2014/main" id="{D7EA8D93-9FD1-4020-94DB-C50A0093A3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r="1581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pic>
        <p:nvPicPr>
          <p:cNvPr id="17" name="Imagem 16" descr="Uma imagem contendo edifício, templo, igreja&#10;&#10;Descrição gerada automaticamente">
            <a:extLst>
              <a:ext uri="{FF2B5EF4-FFF2-40B4-BE49-F238E27FC236}">
                <a16:creationId xmlns:a16="http://schemas.microsoft.com/office/drawing/2014/main" id="{30D2B8F7-378F-4017-8F85-2BB50122A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54" y="0"/>
            <a:ext cx="4655822" cy="3346704"/>
          </a:xfrm>
          <a:prstGeom prst="rect">
            <a:avLst/>
          </a:prstGeom>
        </p:spPr>
      </p:pic>
      <p:grpSp>
        <p:nvGrpSpPr>
          <p:cNvPr id="21" name="Grupo 61">
            <a:extLst>
              <a:ext uri="{FF2B5EF4-FFF2-40B4-BE49-F238E27FC236}">
                <a16:creationId xmlns:a16="http://schemas.microsoft.com/office/drawing/2014/main" id="{38447EB1-401C-4E01-9106-E5938D9FA686}"/>
              </a:ext>
            </a:extLst>
          </p:cNvPr>
          <p:cNvGrpSpPr/>
          <p:nvPr/>
        </p:nvGrpSpPr>
        <p:grpSpPr>
          <a:xfrm>
            <a:off x="154038" y="6113964"/>
            <a:ext cx="2517191" cy="586529"/>
            <a:chOff x="500991" y="614961"/>
            <a:chExt cx="2886933" cy="672682"/>
          </a:xfrm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9371C3C6-F762-4F84-ACB5-A7AD1153F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91" y="614961"/>
              <a:ext cx="2886933" cy="672682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E62F10B0-9F3A-4A2F-9F16-017DB9E1E5B2}"/>
                </a:ext>
              </a:extLst>
            </p:cNvPr>
            <p:cNvSpPr txBox="1"/>
            <p:nvPr/>
          </p:nvSpPr>
          <p:spPr>
            <a:xfrm>
              <a:off x="1469208" y="726743"/>
              <a:ext cx="1636489" cy="556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400" b="1" dirty="0">
                  <a:solidFill>
                    <a:schemeClr val="bg1"/>
                  </a:solidFill>
                </a:rPr>
                <a:t>Catedral Basílica de São Francisco</a:t>
              </a:r>
            </a:p>
            <a:p>
              <a:pPr algn="ctr">
                <a:lnSpc>
                  <a:spcPts val="1000"/>
                </a:lnSpc>
              </a:pPr>
              <a:r>
                <a:rPr lang="pt-BR" sz="1050" dirty="0">
                  <a:solidFill>
                    <a:schemeClr val="bg1"/>
                  </a:solidFill>
                </a:rPr>
                <a:t>Visitação: R$ 5,00</a:t>
              </a:r>
            </a:p>
          </p:txBody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5D7E5E1D-CFA1-4AE6-A154-B08B337B0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05" y="798316"/>
              <a:ext cx="296738" cy="296738"/>
            </a:xfrm>
            <a:prstGeom prst="rect">
              <a:avLst/>
            </a:prstGeom>
          </p:spPr>
        </p:pic>
      </p:grpSp>
      <p:grpSp>
        <p:nvGrpSpPr>
          <p:cNvPr id="29" name="Grupo 61">
            <a:extLst>
              <a:ext uri="{FF2B5EF4-FFF2-40B4-BE49-F238E27FC236}">
                <a16:creationId xmlns:a16="http://schemas.microsoft.com/office/drawing/2014/main" id="{CB9611A7-E2CF-45F7-BA5B-8EE6D08673A1}"/>
              </a:ext>
            </a:extLst>
          </p:cNvPr>
          <p:cNvGrpSpPr/>
          <p:nvPr/>
        </p:nvGrpSpPr>
        <p:grpSpPr>
          <a:xfrm>
            <a:off x="7661395" y="2608716"/>
            <a:ext cx="2105458" cy="586529"/>
            <a:chOff x="500991" y="614961"/>
            <a:chExt cx="2414721" cy="672682"/>
          </a:xfrm>
        </p:grpSpPr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F444C6A7-C60A-424A-8463-E44C64557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91" y="614961"/>
              <a:ext cx="2414721" cy="672682"/>
            </a:xfrm>
            <a:prstGeom prst="rect">
              <a:avLst/>
            </a:prstGeom>
          </p:spPr>
        </p:pic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4DB21D85-4231-4644-A1D4-860D331DB1D9}"/>
                </a:ext>
              </a:extLst>
            </p:cNvPr>
            <p:cNvSpPr txBox="1"/>
            <p:nvPr/>
          </p:nvSpPr>
          <p:spPr>
            <a:xfrm>
              <a:off x="1149419" y="709993"/>
              <a:ext cx="1636489" cy="564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400" b="1" dirty="0">
                  <a:solidFill>
                    <a:schemeClr val="bg1"/>
                  </a:solidFill>
                </a:rPr>
                <a:t>Igreja de São Francisco</a:t>
              </a:r>
            </a:p>
            <a:p>
              <a:pPr algn="ctr">
                <a:lnSpc>
                  <a:spcPts val="1000"/>
                </a:lnSpc>
              </a:pPr>
              <a:r>
                <a:rPr lang="pt-BR" sz="1050" dirty="0">
                  <a:solidFill>
                    <a:schemeClr val="bg1"/>
                  </a:solidFill>
                </a:rPr>
                <a:t>Visitação: R$ 5,00</a:t>
              </a:r>
            </a:p>
          </p:txBody>
        </p:sp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AFE205F6-CC4F-4F25-9A9F-8D82E0CF2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33" y="802932"/>
              <a:ext cx="296738" cy="296738"/>
            </a:xfrm>
            <a:prstGeom prst="rect">
              <a:avLst/>
            </a:prstGeom>
          </p:spPr>
        </p:pic>
      </p:grpSp>
      <p:grpSp>
        <p:nvGrpSpPr>
          <p:cNvPr id="34" name="Grupo 61">
            <a:extLst>
              <a:ext uri="{FF2B5EF4-FFF2-40B4-BE49-F238E27FC236}">
                <a16:creationId xmlns:a16="http://schemas.microsoft.com/office/drawing/2014/main" id="{1434E41B-67FD-42C8-91F4-D3B7A46F8853}"/>
              </a:ext>
            </a:extLst>
          </p:cNvPr>
          <p:cNvGrpSpPr/>
          <p:nvPr/>
        </p:nvGrpSpPr>
        <p:grpSpPr>
          <a:xfrm>
            <a:off x="7612643" y="6191551"/>
            <a:ext cx="2517191" cy="586529"/>
            <a:chOff x="500991" y="614961"/>
            <a:chExt cx="2886933" cy="672682"/>
          </a:xfrm>
        </p:grpSpPr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2C9CC59B-1D70-4142-B2EE-35B00AE05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91" y="614961"/>
              <a:ext cx="2886933" cy="672682"/>
            </a:xfrm>
            <a:prstGeom prst="rect">
              <a:avLst/>
            </a:prstGeom>
          </p:spPr>
        </p:pic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8C9B6712-73E5-4C4F-A159-08CC5831AFB0}"/>
                </a:ext>
              </a:extLst>
            </p:cNvPr>
            <p:cNvSpPr txBox="1"/>
            <p:nvPr/>
          </p:nvSpPr>
          <p:spPr>
            <a:xfrm>
              <a:off x="1312579" y="772339"/>
              <a:ext cx="1914709" cy="41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400" b="1" dirty="0">
                  <a:solidFill>
                    <a:schemeClr val="bg1"/>
                  </a:solidFill>
                </a:rPr>
                <a:t>Igreja Nosso Senhor do Bonfim</a:t>
              </a:r>
            </a:p>
          </p:txBody>
        </p:sp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47C37EFE-544E-4391-ABE4-A36E9A5F3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05" y="798316"/>
              <a:ext cx="296738" cy="296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1623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asa do Carnaval - Salvador da Bahia">
            <a:extLst>
              <a:ext uri="{FF2B5EF4-FFF2-40B4-BE49-F238E27FC236}">
                <a16:creationId xmlns:a16="http://schemas.microsoft.com/office/drawing/2014/main" id="{3EED6607-7DCE-4A44-BD62-633232319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7" r="2" b="2"/>
          <a:stretch/>
        </p:blipFill>
        <p:spPr bwMode="auto">
          <a:xfrm>
            <a:off x="2296" y="10"/>
            <a:ext cx="7395866" cy="44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Olodum apresenta aposta para o verão 2022">
            <a:extLst>
              <a:ext uri="{FF2B5EF4-FFF2-40B4-BE49-F238E27FC236}">
                <a16:creationId xmlns:a16="http://schemas.microsoft.com/office/drawing/2014/main" id="{92BBB673-A9A2-4DA4-B274-320FD9AD5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7" r="3" b="19197"/>
          <a:stretch/>
        </p:blipFill>
        <p:spPr bwMode="auto">
          <a:xfrm>
            <a:off x="7499230" y="-2"/>
            <a:ext cx="4689052" cy="222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 descr="Castelo com ponte na frente de um prédio&#10;&#10;Descrição gerada automaticamente com confiança baixa">
            <a:extLst>
              <a:ext uri="{FF2B5EF4-FFF2-40B4-BE49-F238E27FC236}">
                <a16:creationId xmlns:a16="http://schemas.microsoft.com/office/drawing/2014/main" id="{A46772F9-3B8A-4F9B-9A26-550339814E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9" r="-3" b="14179"/>
          <a:stretch/>
        </p:blipFill>
        <p:spPr>
          <a:xfrm>
            <a:off x="7499338" y="2324139"/>
            <a:ext cx="4682932" cy="213338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8AE0DF3-CA78-45F4-A0C0-BD9BEE739C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7" b="12847"/>
          <a:stretch/>
        </p:blipFill>
        <p:spPr>
          <a:xfrm>
            <a:off x="-3717" y="4566250"/>
            <a:ext cx="4627475" cy="2291750"/>
          </a:xfrm>
          <a:prstGeom prst="rect">
            <a:avLst/>
          </a:prstGeom>
        </p:spPr>
      </p:pic>
      <p:pic>
        <p:nvPicPr>
          <p:cNvPr id="7" name="Imagem 6" descr="Uma imagem contendo árvore, flor&#10;&#10;Descrição gerada automaticamente">
            <a:extLst>
              <a:ext uri="{FF2B5EF4-FFF2-40B4-BE49-F238E27FC236}">
                <a16:creationId xmlns:a16="http://schemas.microsoft.com/office/drawing/2014/main" id="{5B3CFFF5-7C8E-4126-99F8-139E3908FC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6" r="1" b="26956"/>
          <a:stretch/>
        </p:blipFill>
        <p:spPr>
          <a:xfrm>
            <a:off x="4713920" y="4566250"/>
            <a:ext cx="7462341" cy="2291750"/>
          </a:xfrm>
          <a:prstGeom prst="rect">
            <a:avLst/>
          </a:prstGeom>
        </p:spPr>
      </p:pic>
      <p:grpSp>
        <p:nvGrpSpPr>
          <p:cNvPr id="21" name="Grupo 61">
            <a:extLst>
              <a:ext uri="{FF2B5EF4-FFF2-40B4-BE49-F238E27FC236}">
                <a16:creationId xmlns:a16="http://schemas.microsoft.com/office/drawing/2014/main" id="{B8A694E0-A7C1-4255-9863-5994CADFDBF5}"/>
              </a:ext>
            </a:extLst>
          </p:cNvPr>
          <p:cNvGrpSpPr/>
          <p:nvPr/>
        </p:nvGrpSpPr>
        <p:grpSpPr>
          <a:xfrm>
            <a:off x="204562" y="151800"/>
            <a:ext cx="2105458" cy="586530"/>
            <a:chOff x="500991" y="614961"/>
            <a:chExt cx="2414721" cy="672682"/>
          </a:xfrm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C3700BBD-2234-4F53-A4C5-90E2FE8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91" y="614961"/>
              <a:ext cx="2414721" cy="672682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6EE93702-93FF-4BF7-A260-AC0F23A60AC0}"/>
                </a:ext>
              </a:extLst>
            </p:cNvPr>
            <p:cNvSpPr txBox="1"/>
            <p:nvPr/>
          </p:nvSpPr>
          <p:spPr>
            <a:xfrm>
              <a:off x="993316" y="776251"/>
              <a:ext cx="1922396" cy="417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400" b="1" dirty="0">
                  <a:solidFill>
                    <a:schemeClr val="bg1"/>
                  </a:solidFill>
                </a:rPr>
                <a:t>Casa do Carnaval </a:t>
              </a:r>
            </a:p>
            <a:p>
              <a:pPr algn="ctr">
                <a:lnSpc>
                  <a:spcPts val="1000"/>
                </a:lnSpc>
              </a:pPr>
              <a:r>
                <a:rPr lang="pt-BR" sz="1100" dirty="0">
                  <a:solidFill>
                    <a:schemeClr val="bg1"/>
                  </a:solidFill>
                </a:rPr>
                <a:t>Visitação: R$ 30,00</a:t>
              </a:r>
            </a:p>
          </p:txBody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BB4ED31A-6C65-4B20-A1A0-BC172556A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33" y="802932"/>
              <a:ext cx="296738" cy="296738"/>
            </a:xfrm>
            <a:prstGeom prst="rect">
              <a:avLst/>
            </a:prstGeom>
          </p:spPr>
        </p:pic>
      </p:grpSp>
      <p:grpSp>
        <p:nvGrpSpPr>
          <p:cNvPr id="25" name="Grupo 61">
            <a:extLst>
              <a:ext uri="{FF2B5EF4-FFF2-40B4-BE49-F238E27FC236}">
                <a16:creationId xmlns:a16="http://schemas.microsoft.com/office/drawing/2014/main" id="{CB3E74AF-274E-4EC1-A791-0AA5431E436F}"/>
              </a:ext>
            </a:extLst>
          </p:cNvPr>
          <p:cNvGrpSpPr/>
          <p:nvPr/>
        </p:nvGrpSpPr>
        <p:grpSpPr>
          <a:xfrm>
            <a:off x="7600428" y="154921"/>
            <a:ext cx="2105458" cy="586529"/>
            <a:chOff x="500991" y="614961"/>
            <a:chExt cx="2414721" cy="672682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0C3AE5CD-EF31-444A-B5E7-95FE4670C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91" y="614961"/>
              <a:ext cx="2414721" cy="672682"/>
            </a:xfrm>
            <a:prstGeom prst="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0FAED6E6-C73C-47F8-9824-A032B5F586EB}"/>
                </a:ext>
              </a:extLst>
            </p:cNvPr>
            <p:cNvSpPr txBox="1"/>
            <p:nvPr/>
          </p:nvSpPr>
          <p:spPr>
            <a:xfrm>
              <a:off x="1188032" y="846211"/>
              <a:ext cx="1636489" cy="27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400" b="1" dirty="0">
                  <a:solidFill>
                    <a:schemeClr val="bg1"/>
                  </a:solidFill>
                </a:rPr>
                <a:t>Casa do Olodum</a:t>
              </a: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6A1566B3-3664-4BE8-A838-32732C2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33" y="802932"/>
              <a:ext cx="296738" cy="296738"/>
            </a:xfrm>
            <a:prstGeom prst="rect">
              <a:avLst/>
            </a:prstGeom>
          </p:spPr>
        </p:pic>
      </p:grpSp>
      <p:grpSp>
        <p:nvGrpSpPr>
          <p:cNvPr id="29" name="Grupo 61">
            <a:extLst>
              <a:ext uri="{FF2B5EF4-FFF2-40B4-BE49-F238E27FC236}">
                <a16:creationId xmlns:a16="http://schemas.microsoft.com/office/drawing/2014/main" id="{0081ED93-90CB-44F2-8DA9-3E134D94D9F2}"/>
              </a:ext>
            </a:extLst>
          </p:cNvPr>
          <p:cNvGrpSpPr/>
          <p:nvPr/>
        </p:nvGrpSpPr>
        <p:grpSpPr>
          <a:xfrm>
            <a:off x="7568946" y="2434573"/>
            <a:ext cx="2105458" cy="586529"/>
            <a:chOff x="500991" y="614961"/>
            <a:chExt cx="2414721" cy="672682"/>
          </a:xfrm>
        </p:grpSpPr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4D3C941F-837F-4B87-A297-09E6A3A7A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91" y="614961"/>
              <a:ext cx="2414721" cy="672682"/>
            </a:xfrm>
            <a:prstGeom prst="rect">
              <a:avLst/>
            </a:prstGeom>
          </p:spPr>
        </p:pic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41F754A2-97B3-47A5-9439-7908D153CC8E}"/>
                </a:ext>
              </a:extLst>
            </p:cNvPr>
            <p:cNvSpPr txBox="1"/>
            <p:nvPr/>
          </p:nvSpPr>
          <p:spPr>
            <a:xfrm>
              <a:off x="1149419" y="755589"/>
              <a:ext cx="1636489" cy="41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400" b="1" dirty="0">
                  <a:solidFill>
                    <a:schemeClr val="bg1"/>
                  </a:solidFill>
                </a:rPr>
                <a:t>Largo do Pelourinho</a:t>
              </a:r>
            </a:p>
          </p:txBody>
        </p:sp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4CA99699-D4BB-4C07-829F-ED795E412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33" y="802932"/>
              <a:ext cx="296738" cy="296738"/>
            </a:xfrm>
            <a:prstGeom prst="rect">
              <a:avLst/>
            </a:prstGeom>
          </p:spPr>
        </p:pic>
      </p:grpSp>
      <p:grpSp>
        <p:nvGrpSpPr>
          <p:cNvPr id="33" name="Grupo 61">
            <a:extLst>
              <a:ext uri="{FF2B5EF4-FFF2-40B4-BE49-F238E27FC236}">
                <a16:creationId xmlns:a16="http://schemas.microsoft.com/office/drawing/2014/main" id="{18BB2B7E-0FFF-49C5-A3B4-AD82FD41927B}"/>
              </a:ext>
            </a:extLst>
          </p:cNvPr>
          <p:cNvGrpSpPr/>
          <p:nvPr/>
        </p:nvGrpSpPr>
        <p:grpSpPr>
          <a:xfrm>
            <a:off x="147935" y="6150760"/>
            <a:ext cx="2105458" cy="586529"/>
            <a:chOff x="500991" y="614961"/>
            <a:chExt cx="2414721" cy="672682"/>
          </a:xfrm>
        </p:grpSpPr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6E6210F0-64AB-4A07-A0DD-02CD42BD8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91" y="614961"/>
              <a:ext cx="2414721" cy="672682"/>
            </a:xfrm>
            <a:prstGeom prst="rect">
              <a:avLst/>
            </a:prstGeom>
          </p:spPr>
        </p:pic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26ED7661-BBE8-4541-BDEF-36E01CDF3540}"/>
                </a:ext>
              </a:extLst>
            </p:cNvPr>
            <p:cNvSpPr txBox="1"/>
            <p:nvPr/>
          </p:nvSpPr>
          <p:spPr>
            <a:xfrm>
              <a:off x="1188032" y="755020"/>
              <a:ext cx="1636489" cy="41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400" b="1" dirty="0">
                  <a:solidFill>
                    <a:schemeClr val="bg1"/>
                  </a:solidFill>
                </a:rPr>
                <a:t>Capoeira no Terreiro de Jesus</a:t>
              </a:r>
            </a:p>
          </p:txBody>
        </p:sp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98149ADA-D0DC-4025-A83E-E0EA5364F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33" y="802932"/>
              <a:ext cx="296738" cy="296738"/>
            </a:xfrm>
            <a:prstGeom prst="rect">
              <a:avLst/>
            </a:prstGeom>
          </p:spPr>
        </p:pic>
      </p:grpSp>
      <p:grpSp>
        <p:nvGrpSpPr>
          <p:cNvPr id="37" name="Grupo 61">
            <a:extLst>
              <a:ext uri="{FF2B5EF4-FFF2-40B4-BE49-F238E27FC236}">
                <a16:creationId xmlns:a16="http://schemas.microsoft.com/office/drawing/2014/main" id="{46F7E1CA-93DA-4CDB-8D0D-8F23365073FF}"/>
              </a:ext>
            </a:extLst>
          </p:cNvPr>
          <p:cNvGrpSpPr/>
          <p:nvPr/>
        </p:nvGrpSpPr>
        <p:grpSpPr>
          <a:xfrm>
            <a:off x="4850163" y="6142660"/>
            <a:ext cx="2105458" cy="586529"/>
            <a:chOff x="500991" y="614961"/>
            <a:chExt cx="2414721" cy="672682"/>
          </a:xfrm>
        </p:grpSpPr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11251E67-91CD-467E-B10B-40C4C0FFF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91" y="614961"/>
              <a:ext cx="2414721" cy="672682"/>
            </a:xfrm>
            <a:prstGeom prst="rect">
              <a:avLst/>
            </a:prstGeom>
          </p:spPr>
        </p:pic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70A8879E-2675-4A67-B5A6-DA1B5CBBC8ED}"/>
                </a:ext>
              </a:extLst>
            </p:cNvPr>
            <p:cNvSpPr txBox="1"/>
            <p:nvPr/>
          </p:nvSpPr>
          <p:spPr>
            <a:xfrm>
              <a:off x="1188032" y="770218"/>
              <a:ext cx="1636489" cy="41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400" b="1" dirty="0">
                  <a:solidFill>
                    <a:schemeClr val="bg1"/>
                  </a:solidFill>
                </a:rPr>
                <a:t>Lavagem do Bonfim</a:t>
              </a:r>
            </a:p>
          </p:txBody>
        </p:sp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1CB83D33-6755-42EE-8DAE-C5A91E61C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33" y="802932"/>
              <a:ext cx="296738" cy="296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85866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Cachorro pulando na água&#10;&#10;Descrição gerada automaticamente com confiança média">
            <a:extLst>
              <a:ext uri="{FF2B5EF4-FFF2-40B4-BE49-F238E27FC236}">
                <a16:creationId xmlns:a16="http://schemas.microsoft.com/office/drawing/2014/main" id="{7276E99B-3844-41DA-A265-8815506C3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36" y="4414"/>
            <a:ext cx="7040244" cy="4137563"/>
          </a:xfrm>
          <a:prstGeom prst="rect">
            <a:avLst/>
          </a:prstGeom>
        </p:spPr>
      </p:pic>
      <p:pic>
        <p:nvPicPr>
          <p:cNvPr id="6" name="Imagem 5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715F6A54-9F42-41D0-9477-9C7C6E267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357" y="4206701"/>
            <a:ext cx="6977323" cy="2629822"/>
          </a:xfrm>
          <a:prstGeom prst="rect">
            <a:avLst/>
          </a:prstGeom>
        </p:spPr>
      </p:pic>
      <p:pic>
        <p:nvPicPr>
          <p:cNvPr id="3" name="Imagem 2" descr="Criança de guarda-chuva na frente de uma mesa&#10;&#10;Descrição gerada automaticamente com confiança média">
            <a:extLst>
              <a:ext uri="{FF2B5EF4-FFF2-40B4-BE49-F238E27FC236}">
                <a16:creationId xmlns:a16="http://schemas.microsoft.com/office/drawing/2014/main" id="{E69C77C6-A031-43A2-9E53-CCA9D4FD3B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" y="-2"/>
            <a:ext cx="5071291" cy="6858002"/>
          </a:xfrm>
          <a:prstGeom prst="rect">
            <a:avLst/>
          </a:prstGeom>
        </p:spPr>
      </p:pic>
      <p:grpSp>
        <p:nvGrpSpPr>
          <p:cNvPr id="21" name="Grupo 61">
            <a:extLst>
              <a:ext uri="{FF2B5EF4-FFF2-40B4-BE49-F238E27FC236}">
                <a16:creationId xmlns:a16="http://schemas.microsoft.com/office/drawing/2014/main" id="{B8A694E0-A7C1-4255-9863-5994CADFDBF5}"/>
              </a:ext>
            </a:extLst>
          </p:cNvPr>
          <p:cNvGrpSpPr/>
          <p:nvPr/>
        </p:nvGrpSpPr>
        <p:grpSpPr>
          <a:xfrm>
            <a:off x="204562" y="151800"/>
            <a:ext cx="2105458" cy="586530"/>
            <a:chOff x="500991" y="614961"/>
            <a:chExt cx="2414721" cy="672682"/>
          </a:xfrm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C3700BBD-2234-4F53-A4C5-90E2FE8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91" y="614961"/>
              <a:ext cx="2414721" cy="672682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6EE93702-93FF-4BF7-A260-AC0F23A60AC0}"/>
                </a:ext>
              </a:extLst>
            </p:cNvPr>
            <p:cNvSpPr txBox="1"/>
            <p:nvPr/>
          </p:nvSpPr>
          <p:spPr>
            <a:xfrm>
              <a:off x="993316" y="776251"/>
              <a:ext cx="1922396" cy="27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400" b="1" dirty="0">
                  <a:solidFill>
                    <a:schemeClr val="bg1"/>
                  </a:solidFill>
                </a:rPr>
                <a:t>Mercado Modelo</a:t>
              </a:r>
            </a:p>
          </p:txBody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BB4ED31A-6C65-4B20-A1A0-BC172556A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33" y="802932"/>
              <a:ext cx="296738" cy="296738"/>
            </a:xfrm>
            <a:prstGeom prst="rect">
              <a:avLst/>
            </a:prstGeom>
          </p:spPr>
        </p:pic>
      </p:grpSp>
      <p:grpSp>
        <p:nvGrpSpPr>
          <p:cNvPr id="25" name="Grupo 61">
            <a:extLst>
              <a:ext uri="{FF2B5EF4-FFF2-40B4-BE49-F238E27FC236}">
                <a16:creationId xmlns:a16="http://schemas.microsoft.com/office/drawing/2014/main" id="{CB3E74AF-274E-4EC1-A791-0AA5431E436F}"/>
              </a:ext>
            </a:extLst>
          </p:cNvPr>
          <p:cNvGrpSpPr/>
          <p:nvPr/>
        </p:nvGrpSpPr>
        <p:grpSpPr>
          <a:xfrm>
            <a:off x="9976482" y="6146187"/>
            <a:ext cx="2166423" cy="586529"/>
            <a:chOff x="500991" y="614961"/>
            <a:chExt cx="2414721" cy="672682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0C3AE5CD-EF31-444A-B5E7-95FE4670C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91" y="614961"/>
              <a:ext cx="2414721" cy="672682"/>
            </a:xfrm>
            <a:prstGeom prst="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0FAED6E6-C73C-47F8-9824-A032B5F586EB}"/>
                </a:ext>
              </a:extLst>
            </p:cNvPr>
            <p:cNvSpPr txBox="1"/>
            <p:nvPr/>
          </p:nvSpPr>
          <p:spPr>
            <a:xfrm>
              <a:off x="1091191" y="667658"/>
              <a:ext cx="1783687" cy="27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400" b="1" dirty="0">
                  <a:solidFill>
                    <a:schemeClr val="bg1"/>
                  </a:solidFill>
                </a:rPr>
                <a:t>Cidade da Música</a:t>
              </a: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6A1566B3-3664-4BE8-A838-32732C2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33" y="802932"/>
              <a:ext cx="296738" cy="296738"/>
            </a:xfrm>
            <a:prstGeom prst="rect">
              <a:avLst/>
            </a:prstGeom>
          </p:spPr>
        </p:pic>
      </p:grpSp>
      <p:grpSp>
        <p:nvGrpSpPr>
          <p:cNvPr id="37" name="Grupo 61">
            <a:extLst>
              <a:ext uri="{FF2B5EF4-FFF2-40B4-BE49-F238E27FC236}">
                <a16:creationId xmlns:a16="http://schemas.microsoft.com/office/drawing/2014/main" id="{46F7E1CA-93DA-4CDB-8D0D-8F23365073FF}"/>
              </a:ext>
            </a:extLst>
          </p:cNvPr>
          <p:cNvGrpSpPr/>
          <p:nvPr/>
        </p:nvGrpSpPr>
        <p:grpSpPr>
          <a:xfrm>
            <a:off x="10006964" y="3516365"/>
            <a:ext cx="2105458" cy="586529"/>
            <a:chOff x="-575728" y="-5217959"/>
            <a:chExt cx="2414721" cy="672682"/>
          </a:xfrm>
        </p:grpSpPr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11251E67-91CD-467E-B10B-40C4C0FFF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5728" y="-5217959"/>
              <a:ext cx="2414721" cy="672682"/>
            </a:xfrm>
            <a:prstGeom prst="rect">
              <a:avLst/>
            </a:prstGeom>
          </p:spPr>
        </p:pic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70A8879E-2675-4A67-B5A6-DA1B5CBBC8ED}"/>
                </a:ext>
              </a:extLst>
            </p:cNvPr>
            <p:cNvSpPr txBox="1"/>
            <p:nvPr/>
          </p:nvSpPr>
          <p:spPr>
            <a:xfrm>
              <a:off x="-127441" y="-4981269"/>
              <a:ext cx="1931535" cy="27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400" b="1" dirty="0">
                  <a:solidFill>
                    <a:schemeClr val="bg1"/>
                  </a:solidFill>
                </a:rPr>
                <a:t>Esportes Náuticos</a:t>
              </a:r>
            </a:p>
          </p:txBody>
        </p:sp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1CB83D33-6755-42EE-8DAE-C5A91E61C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6349" y="-5028552"/>
              <a:ext cx="296738" cy="296738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0FA808-7600-4AEA-8368-0B72239F0916}"/>
              </a:ext>
            </a:extLst>
          </p:cNvPr>
          <p:cNvSpPr txBox="1"/>
          <p:nvPr/>
        </p:nvSpPr>
        <p:spPr>
          <a:xfrm>
            <a:off x="10404366" y="6356302"/>
            <a:ext cx="29844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i="0" dirty="0">
                <a:solidFill>
                  <a:schemeClr val="bg1"/>
                </a:solidFill>
                <a:effectLst/>
                <a:latin typeface="Poppins" panose="020B0502040204020203" pitchFamily="2" charset="0"/>
              </a:rPr>
              <a:t>                Visitação:</a:t>
            </a:r>
          </a:p>
          <a:p>
            <a:r>
              <a:rPr lang="pt-BR" sz="1050" i="0" dirty="0">
                <a:solidFill>
                  <a:schemeClr val="bg1"/>
                </a:solidFill>
                <a:effectLst/>
                <a:latin typeface="Poppins" panose="020B0502040204020203" pitchFamily="2" charset="0"/>
              </a:rPr>
              <a:t> Inteira: R$20 /Meia: R$10</a:t>
            </a:r>
            <a:endParaRPr lang="pt-BR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7244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Torre com por do sol ao fundo&#10;&#10;Descrição gerada automaticamente">
            <a:extLst>
              <a:ext uri="{FF2B5EF4-FFF2-40B4-BE49-F238E27FC236}">
                <a16:creationId xmlns:a16="http://schemas.microsoft.com/office/drawing/2014/main" id="{8DB8CA26-83A6-4517-9AE2-86B1757B59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19" y="0"/>
            <a:ext cx="4810706" cy="6858000"/>
          </a:xfrm>
          <a:prstGeom prst="rect">
            <a:avLst/>
          </a:prstGeom>
        </p:spPr>
      </p:pic>
      <p:pic>
        <p:nvPicPr>
          <p:cNvPr id="4" name="Imagem 3" descr="Cidade na beira da água&#10;&#10;Descrição gerada automaticamente">
            <a:extLst>
              <a:ext uri="{FF2B5EF4-FFF2-40B4-BE49-F238E27FC236}">
                <a16:creationId xmlns:a16="http://schemas.microsoft.com/office/drawing/2014/main" id="{C2AA331B-62A1-473C-B866-1318119A1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" y="0"/>
            <a:ext cx="7274061" cy="6858000"/>
          </a:xfrm>
          <a:prstGeom prst="rect">
            <a:avLst/>
          </a:prstGeom>
        </p:spPr>
      </p:pic>
      <p:grpSp>
        <p:nvGrpSpPr>
          <p:cNvPr id="21" name="Grupo 61">
            <a:extLst>
              <a:ext uri="{FF2B5EF4-FFF2-40B4-BE49-F238E27FC236}">
                <a16:creationId xmlns:a16="http://schemas.microsoft.com/office/drawing/2014/main" id="{B8A694E0-A7C1-4255-9863-5994CADFDBF5}"/>
              </a:ext>
            </a:extLst>
          </p:cNvPr>
          <p:cNvGrpSpPr/>
          <p:nvPr/>
        </p:nvGrpSpPr>
        <p:grpSpPr>
          <a:xfrm>
            <a:off x="169158" y="6079487"/>
            <a:ext cx="2105458" cy="586530"/>
            <a:chOff x="460387" y="7413332"/>
            <a:chExt cx="2414721" cy="672682"/>
          </a:xfrm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C3700BBD-2234-4F53-A4C5-90E2FE8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387" y="7413332"/>
              <a:ext cx="2414721" cy="672682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6EE93702-93FF-4BF7-A260-AC0F23A60AC0}"/>
                </a:ext>
              </a:extLst>
            </p:cNvPr>
            <p:cNvSpPr txBox="1"/>
            <p:nvPr/>
          </p:nvSpPr>
          <p:spPr>
            <a:xfrm>
              <a:off x="952712" y="7521311"/>
              <a:ext cx="1922396" cy="564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400" b="1" dirty="0">
                  <a:solidFill>
                    <a:schemeClr val="bg1"/>
                  </a:solidFill>
                </a:rPr>
                <a:t>Praia da Barra / Museu Náutico da Bahia</a:t>
              </a:r>
            </a:p>
          </p:txBody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BB4ED31A-6C65-4B20-A1A0-BC172556A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92" y="7601303"/>
              <a:ext cx="296738" cy="296738"/>
            </a:xfrm>
            <a:prstGeom prst="rect">
              <a:avLst/>
            </a:prstGeom>
          </p:spPr>
        </p:pic>
      </p:grpSp>
      <p:grpSp>
        <p:nvGrpSpPr>
          <p:cNvPr id="25" name="Grupo 61">
            <a:extLst>
              <a:ext uri="{FF2B5EF4-FFF2-40B4-BE49-F238E27FC236}">
                <a16:creationId xmlns:a16="http://schemas.microsoft.com/office/drawing/2014/main" id="{CB3E74AF-274E-4EC1-A791-0AA5431E436F}"/>
              </a:ext>
            </a:extLst>
          </p:cNvPr>
          <p:cNvGrpSpPr/>
          <p:nvPr/>
        </p:nvGrpSpPr>
        <p:grpSpPr>
          <a:xfrm>
            <a:off x="10006965" y="90829"/>
            <a:ext cx="2166423" cy="586529"/>
            <a:chOff x="500991" y="614961"/>
            <a:chExt cx="2414721" cy="672682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0C3AE5CD-EF31-444A-B5E7-95FE4670C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91" y="614961"/>
              <a:ext cx="2414721" cy="672682"/>
            </a:xfrm>
            <a:prstGeom prst="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0FAED6E6-C73C-47F8-9824-A032B5F586EB}"/>
                </a:ext>
              </a:extLst>
            </p:cNvPr>
            <p:cNvSpPr txBox="1"/>
            <p:nvPr/>
          </p:nvSpPr>
          <p:spPr>
            <a:xfrm>
              <a:off x="1065206" y="742488"/>
              <a:ext cx="1783687" cy="41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400" b="1" dirty="0">
                  <a:solidFill>
                    <a:schemeClr val="bg1"/>
                  </a:solidFill>
                </a:rPr>
                <a:t>Pôr do sol na Praça Castro Alves</a:t>
              </a: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6A1566B3-3664-4BE8-A838-32732C2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33" y="802932"/>
              <a:ext cx="296738" cy="296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043123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4A80"/>
          </a:solidFill>
        </p:spPr>
      </p:pic>
      <p:sp>
        <p:nvSpPr>
          <p:cNvPr id="26" name="CaixaDeTexto 25"/>
          <p:cNvSpPr txBox="1"/>
          <p:nvPr/>
        </p:nvSpPr>
        <p:spPr>
          <a:xfrm>
            <a:off x="8382000" y="2440841"/>
            <a:ext cx="2956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Inaugurado em </a:t>
            </a:r>
            <a:r>
              <a:rPr lang="pt-BR" sz="1600" b="1" dirty="0">
                <a:solidFill>
                  <a:schemeClr val="bg1"/>
                </a:solidFill>
              </a:rPr>
              <a:t>Janeiro/2020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8382000" y="4297652"/>
            <a:ext cx="3201573" cy="187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2000" b="1" dirty="0">
                <a:solidFill>
                  <a:schemeClr val="bg1"/>
                </a:solidFill>
              </a:rPr>
              <a:t>O mar da Bahia proporciona o cenário ideal </a:t>
            </a:r>
            <a:r>
              <a:rPr lang="pt-BR" sz="1600" dirty="0">
                <a:solidFill>
                  <a:schemeClr val="bg1"/>
                </a:solidFill>
              </a:rPr>
              <a:t>para a realização de diferentes tipos de eventos que podem contar com versatilidade, espaços moduláveis e uma infraestrutura completa para atender várias demandas. </a:t>
            </a:r>
          </a:p>
        </p:txBody>
      </p:sp>
    </p:spTree>
    <p:extLst>
      <p:ext uri="{BB962C8B-B14F-4D97-AF65-F5344CB8AC3E}">
        <p14:creationId xmlns:p14="http://schemas.microsoft.com/office/powerpoint/2010/main" val="2834957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6" cy="6857997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0" y="303883"/>
            <a:ext cx="172257" cy="392475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139136" y="165105"/>
            <a:ext cx="4969024" cy="735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pt-BR" sz="4000" b="1" dirty="0">
                <a:solidFill>
                  <a:schemeClr val="bg1"/>
                </a:solidFill>
              </a:rPr>
              <a:t>LOCALIZAÇÃO</a:t>
            </a:r>
            <a:r>
              <a:rPr lang="pt-BR" sz="4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9464040" y="5484534"/>
            <a:ext cx="2199083" cy="2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t-BR" sz="1200" b="1" dirty="0">
                <a:solidFill>
                  <a:srgbClr val="1A63AE"/>
                </a:solidFill>
              </a:rPr>
              <a:t>Centro de Convenções Salvador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754340" y="3182370"/>
            <a:ext cx="1242584" cy="357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t-BR" sz="1200" b="1" dirty="0">
                <a:solidFill>
                  <a:schemeClr val="bg1"/>
                </a:solidFill>
              </a:rPr>
              <a:t>16 km do Centro</a:t>
            </a:r>
          </a:p>
          <a:p>
            <a:pPr algn="ctr">
              <a:lnSpc>
                <a:spcPts val="1000"/>
              </a:lnSpc>
            </a:pPr>
            <a:r>
              <a:rPr lang="pt-BR" sz="1200" b="1" dirty="0">
                <a:solidFill>
                  <a:schemeClr val="bg1"/>
                </a:solidFill>
              </a:rPr>
              <a:t>Histórico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072504" y="3453416"/>
            <a:ext cx="606256" cy="220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t-BR" sz="900" dirty="0">
                <a:solidFill>
                  <a:schemeClr val="bg1"/>
                </a:solidFill>
              </a:rPr>
              <a:t>(28 min.)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298435" y="4413509"/>
            <a:ext cx="1072858" cy="229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t-BR" sz="1200" b="1" dirty="0">
                <a:solidFill>
                  <a:schemeClr val="bg1"/>
                </a:solidFill>
              </a:rPr>
              <a:t>Farol da Barra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6726169" y="3891539"/>
            <a:ext cx="1303498" cy="220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t-BR" sz="1200" b="1" dirty="0">
                <a:solidFill>
                  <a:schemeClr val="bg1"/>
                </a:solidFill>
              </a:rPr>
              <a:t>Parque da Cidade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311873" y="1818619"/>
            <a:ext cx="123437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t-BR" sz="1200" b="1" dirty="0">
                <a:solidFill>
                  <a:schemeClr val="bg1"/>
                </a:solidFill>
              </a:rPr>
              <a:t>Próximo aos</a:t>
            </a:r>
          </a:p>
          <a:p>
            <a:pPr algn="ctr">
              <a:lnSpc>
                <a:spcPts val="1000"/>
              </a:lnSpc>
            </a:pPr>
            <a:r>
              <a:rPr lang="pt-BR" sz="1200" b="1" dirty="0">
                <a:solidFill>
                  <a:schemeClr val="bg1"/>
                </a:solidFill>
              </a:rPr>
              <a:t>principais hotéis</a:t>
            </a:r>
          </a:p>
          <a:p>
            <a:pPr algn="ctr">
              <a:lnSpc>
                <a:spcPts val="1000"/>
              </a:lnSpc>
            </a:pPr>
            <a:r>
              <a:rPr lang="pt-BR" sz="1200" b="1" dirty="0">
                <a:solidFill>
                  <a:schemeClr val="bg1"/>
                </a:solidFill>
              </a:rPr>
              <a:t>da cidade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7377918" y="1253050"/>
            <a:ext cx="1354602" cy="2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t-BR" sz="1200" b="1" dirty="0">
                <a:solidFill>
                  <a:schemeClr val="bg1"/>
                </a:solidFill>
              </a:rPr>
              <a:t>Igreja do Bonfim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9361170" y="2707464"/>
            <a:ext cx="1108710" cy="2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t-BR" sz="1200" b="1" dirty="0">
                <a:solidFill>
                  <a:schemeClr val="bg1"/>
                </a:solidFill>
              </a:rPr>
              <a:t>Rodoviária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10835640" y="3131908"/>
            <a:ext cx="1303020" cy="2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t-BR" sz="1200" b="1" dirty="0">
                <a:solidFill>
                  <a:schemeClr val="bg1"/>
                </a:solidFill>
              </a:rPr>
              <a:t>Farol de Itapuã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9995295" y="1008733"/>
            <a:ext cx="147495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t-BR" sz="1200" b="1" dirty="0">
                <a:solidFill>
                  <a:schemeClr val="bg1"/>
                </a:solidFill>
              </a:rPr>
              <a:t>18 km do Aeroporto</a:t>
            </a:r>
          </a:p>
          <a:p>
            <a:pPr algn="ctr">
              <a:lnSpc>
                <a:spcPts val="1000"/>
              </a:lnSpc>
            </a:pPr>
            <a:r>
              <a:rPr lang="pt-BR" sz="1200" b="1" dirty="0">
                <a:solidFill>
                  <a:schemeClr val="bg1"/>
                </a:solidFill>
              </a:rPr>
              <a:t>Internacional de </a:t>
            </a:r>
          </a:p>
          <a:p>
            <a:pPr algn="ctr">
              <a:lnSpc>
                <a:spcPts val="1000"/>
              </a:lnSpc>
            </a:pPr>
            <a:r>
              <a:rPr lang="pt-BR" sz="1200" b="1" dirty="0">
                <a:solidFill>
                  <a:schemeClr val="bg1"/>
                </a:solidFill>
              </a:rPr>
              <a:t>Salvador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10429644" y="1425160"/>
            <a:ext cx="606256" cy="220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t-BR" sz="900" dirty="0">
                <a:solidFill>
                  <a:schemeClr val="bg1"/>
                </a:solidFill>
              </a:rPr>
              <a:t>(20 min.)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49C1A376-F246-4E25-AE48-B6A6D3C6F6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32432" r="12823" b="35204"/>
          <a:stretch/>
        </p:blipFill>
        <p:spPr>
          <a:xfrm>
            <a:off x="9615344" y="6211145"/>
            <a:ext cx="2188801" cy="655201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B021E94-577D-4931-8CDC-9D62326CCD26}"/>
              </a:ext>
            </a:extLst>
          </p:cNvPr>
          <p:cNvSpPr/>
          <p:nvPr/>
        </p:nvSpPr>
        <p:spPr>
          <a:xfrm>
            <a:off x="5589757" y="2166490"/>
            <a:ext cx="1080000" cy="1080000"/>
          </a:xfrm>
          <a:prstGeom prst="ellipse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0C18E0CA-0A4B-4BD7-81CE-BEDC0E91455D}"/>
              </a:ext>
            </a:extLst>
          </p:cNvPr>
          <p:cNvSpPr/>
          <p:nvPr/>
        </p:nvSpPr>
        <p:spPr>
          <a:xfrm>
            <a:off x="4592068" y="4448548"/>
            <a:ext cx="1080000" cy="1080000"/>
          </a:xfrm>
          <a:prstGeom prst="ellipse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B118F0EF-9AA8-48ED-97C0-D5C4C33D0498}"/>
              </a:ext>
            </a:extLst>
          </p:cNvPr>
          <p:cNvSpPr/>
          <p:nvPr/>
        </p:nvSpPr>
        <p:spPr>
          <a:xfrm>
            <a:off x="8622807" y="3032112"/>
            <a:ext cx="1080000" cy="1080000"/>
          </a:xfrm>
          <a:prstGeom prst="ellipse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7D377334-D0B8-45E5-989C-A847F4904518}"/>
              </a:ext>
            </a:extLst>
          </p:cNvPr>
          <p:cNvSpPr/>
          <p:nvPr/>
        </p:nvSpPr>
        <p:spPr>
          <a:xfrm>
            <a:off x="10955960" y="1845077"/>
            <a:ext cx="1080000" cy="1080000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CBC1B9A8-8A23-4B7A-971E-4EA50DA2406D}"/>
              </a:ext>
            </a:extLst>
          </p:cNvPr>
          <p:cNvSpPr/>
          <p:nvPr/>
        </p:nvSpPr>
        <p:spPr>
          <a:xfrm rot="16858957">
            <a:off x="169487" y="5857118"/>
            <a:ext cx="180000" cy="180000"/>
          </a:xfrm>
          <a:prstGeom prst="ellipse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FBF8652-50EA-44B8-8B95-8687DE6D30B2}"/>
              </a:ext>
            </a:extLst>
          </p:cNvPr>
          <p:cNvSpPr txBox="1"/>
          <p:nvPr/>
        </p:nvSpPr>
        <p:spPr>
          <a:xfrm>
            <a:off x="311977" y="5777841"/>
            <a:ext cx="2188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CENTRO HISTÓRICO 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791DEB58-EDD5-4B38-8EBC-C30BDD192AA9}"/>
              </a:ext>
            </a:extLst>
          </p:cNvPr>
          <p:cNvSpPr/>
          <p:nvPr/>
        </p:nvSpPr>
        <p:spPr>
          <a:xfrm rot="16858957">
            <a:off x="4609619" y="5832558"/>
            <a:ext cx="180000" cy="180000"/>
          </a:xfrm>
          <a:prstGeom prst="ellips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260DF2C-C3EB-4525-B45E-BA412EFC0E19}"/>
              </a:ext>
            </a:extLst>
          </p:cNvPr>
          <p:cNvSpPr txBox="1"/>
          <p:nvPr/>
        </p:nvSpPr>
        <p:spPr>
          <a:xfrm>
            <a:off x="2372690" y="5779561"/>
            <a:ext cx="2188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BARRA/RIO VERMELHO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D0E2CCE6-E307-4C95-8F5E-F465291F9B25}"/>
              </a:ext>
            </a:extLst>
          </p:cNvPr>
          <p:cNvSpPr/>
          <p:nvPr/>
        </p:nvSpPr>
        <p:spPr>
          <a:xfrm rot="17075738">
            <a:off x="2235600" y="5861395"/>
            <a:ext cx="180000" cy="180000"/>
          </a:xfrm>
          <a:prstGeom prst="ellipse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4C65710-BB73-4D00-93B9-BCFCFD412F02}"/>
              </a:ext>
            </a:extLst>
          </p:cNvPr>
          <p:cNvSpPr txBox="1"/>
          <p:nvPr/>
        </p:nvSpPr>
        <p:spPr>
          <a:xfrm>
            <a:off x="4726237" y="5765826"/>
            <a:ext cx="2532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REGIÃO TANCREDO NEVES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D49AB36A-24AA-4ECF-AC4F-C6D77E71B964}"/>
              </a:ext>
            </a:extLst>
          </p:cNvPr>
          <p:cNvSpPr/>
          <p:nvPr/>
        </p:nvSpPr>
        <p:spPr>
          <a:xfrm rot="17269174">
            <a:off x="7155754" y="5845103"/>
            <a:ext cx="180000" cy="180000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8C6D79C7-C5CA-4317-9B12-0521AA593239}"/>
              </a:ext>
            </a:extLst>
          </p:cNvPr>
          <p:cNvSpPr txBox="1"/>
          <p:nvPr/>
        </p:nvSpPr>
        <p:spPr>
          <a:xfrm>
            <a:off x="7279467" y="5765136"/>
            <a:ext cx="2188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ITAPUÃ/STELLA MARIS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1ABBE0C6-BAAB-4CF0-B0EE-A661ED34B615}"/>
              </a:ext>
            </a:extLst>
          </p:cNvPr>
          <p:cNvSpPr txBox="1"/>
          <p:nvPr/>
        </p:nvSpPr>
        <p:spPr>
          <a:xfrm>
            <a:off x="336916" y="731729"/>
            <a:ext cx="6205692" cy="756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pt-BR" sz="4000" b="1" dirty="0">
                <a:solidFill>
                  <a:schemeClr val="bg1"/>
                </a:solidFill>
              </a:rPr>
              <a:t>&amp; POLOS HOTELEIROS</a:t>
            </a:r>
            <a:r>
              <a:rPr lang="pt-BR" sz="48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744965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m 6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1E342642-9593-4BE5-9C52-CCB29D25A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40B12708-F248-4ADA-9CE5-CAA4BBC2FC6B}"/>
              </a:ext>
            </a:extLst>
          </p:cNvPr>
          <p:cNvSpPr/>
          <p:nvPr/>
        </p:nvSpPr>
        <p:spPr>
          <a:xfrm>
            <a:off x="0" y="-134911"/>
            <a:ext cx="12192000" cy="6972786"/>
          </a:xfrm>
          <a:prstGeom prst="rect">
            <a:avLst/>
          </a:prstGeom>
          <a:solidFill>
            <a:srgbClr val="004A8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2F5EDA86-E2D8-4880-838E-CCD9A706405C}"/>
              </a:ext>
            </a:extLst>
          </p:cNvPr>
          <p:cNvSpPr txBox="1"/>
          <p:nvPr/>
        </p:nvSpPr>
        <p:spPr>
          <a:xfrm>
            <a:off x="5123555" y="3661092"/>
            <a:ext cx="1943858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BR" sz="2000" dirty="0">
                <a:ln w="19050">
                  <a:noFill/>
                </a:ln>
                <a:solidFill>
                  <a:schemeClr val="bg1"/>
                </a:solidFill>
                <a:latin typeface="DIN Pro Regular" panose="020B0504020101020102" pitchFamily="34" charset="0"/>
              </a:rPr>
              <a:t>moduláveis de </a:t>
            </a:r>
          </a:p>
          <a:p>
            <a:pPr>
              <a:lnSpc>
                <a:spcPts val="2200"/>
              </a:lnSpc>
            </a:pPr>
            <a:r>
              <a:rPr lang="pt-BR" sz="2000" dirty="0">
                <a:ln w="19050">
                  <a:noFill/>
                </a:ln>
                <a:solidFill>
                  <a:schemeClr val="bg1"/>
                </a:solidFill>
                <a:latin typeface="DIN Pro Regular" panose="020B0504020101020102" pitchFamily="34" charset="0"/>
              </a:rPr>
              <a:t>5.000 m² cada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E54112D4-E8E4-4847-A999-B79906CC5349}"/>
              </a:ext>
            </a:extLst>
          </p:cNvPr>
          <p:cNvSpPr txBox="1"/>
          <p:nvPr/>
        </p:nvSpPr>
        <p:spPr>
          <a:xfrm>
            <a:off x="5149482" y="3201448"/>
            <a:ext cx="2398639" cy="490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pt-BR" sz="2400" dirty="0">
                <a:solidFill>
                  <a:srgbClr val="F8B700"/>
                </a:solidFill>
                <a:latin typeface="DIN Medium" panose="02020500000000000000" pitchFamily="18" charset="0"/>
              </a:rPr>
              <a:t>2 pavilhões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C349284B-5733-45AB-980D-9BEB985DDC68}"/>
              </a:ext>
            </a:extLst>
          </p:cNvPr>
          <p:cNvSpPr txBox="1"/>
          <p:nvPr/>
        </p:nvSpPr>
        <p:spPr>
          <a:xfrm>
            <a:off x="8307428" y="3373966"/>
            <a:ext cx="2506455" cy="490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ts val="3300"/>
              </a:lnSpc>
              <a:defRPr sz="2400">
                <a:solidFill>
                  <a:srgbClr val="F8B700"/>
                </a:solidFill>
                <a:latin typeface="DIN Medium" panose="02020500000000000000" pitchFamily="18" charset="0"/>
              </a:defRPr>
            </a:lvl1pPr>
          </a:lstStyle>
          <a:p>
            <a:r>
              <a:rPr lang="pt-BR" dirty="0"/>
              <a:t>Mais de 50 opções</a:t>
            </a:r>
          </a:p>
        </p:txBody>
      </p:sp>
      <p:sp>
        <p:nvSpPr>
          <p:cNvPr id="137" name="CaixaDeTexto 136">
            <a:extLst>
              <a:ext uri="{FF2B5EF4-FFF2-40B4-BE49-F238E27FC236}">
                <a16:creationId xmlns:a16="http://schemas.microsoft.com/office/drawing/2014/main" id="{54329F9C-4793-456A-A8C9-219BCAC4B128}"/>
              </a:ext>
            </a:extLst>
          </p:cNvPr>
          <p:cNvSpPr txBox="1"/>
          <p:nvPr/>
        </p:nvSpPr>
        <p:spPr>
          <a:xfrm>
            <a:off x="8307428" y="5409356"/>
            <a:ext cx="30759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BR" sz="2000" dirty="0">
                <a:ln w="19050">
                  <a:noFill/>
                </a:ln>
                <a:solidFill>
                  <a:schemeClr val="bg1"/>
                </a:solidFill>
                <a:latin typeface="DIN Pro Regular" panose="020B0504020101020102" pitchFamily="34" charset="0"/>
              </a:rPr>
              <a:t>de área exclusiva para o Restaurante Vista Mar</a:t>
            </a:r>
          </a:p>
        </p:txBody>
      </p:sp>
      <p:sp>
        <p:nvSpPr>
          <p:cNvPr id="138" name="CaixaDeTexto 137">
            <a:extLst>
              <a:ext uri="{FF2B5EF4-FFF2-40B4-BE49-F238E27FC236}">
                <a16:creationId xmlns:a16="http://schemas.microsoft.com/office/drawing/2014/main" id="{EC379958-3D18-4E0B-84BC-3DF33A1F8DD5}"/>
              </a:ext>
            </a:extLst>
          </p:cNvPr>
          <p:cNvSpPr txBox="1"/>
          <p:nvPr/>
        </p:nvSpPr>
        <p:spPr>
          <a:xfrm>
            <a:off x="8307428" y="4899011"/>
            <a:ext cx="1069524" cy="490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300"/>
              </a:lnSpc>
            </a:pPr>
            <a:r>
              <a:rPr lang="pt-BR" sz="2400" dirty="0">
                <a:solidFill>
                  <a:srgbClr val="F8B700"/>
                </a:solidFill>
                <a:latin typeface="DIN Medium" panose="02020500000000000000" pitchFamily="18" charset="0"/>
                <a:cs typeface="DIN Pro Bold" panose="020B0804020101020102" pitchFamily="34" charset="0"/>
              </a:rPr>
              <a:t>700 m²</a:t>
            </a:r>
          </a:p>
        </p:txBody>
      </p:sp>
      <p:sp>
        <p:nvSpPr>
          <p:cNvPr id="153" name="CaixaDeTexto 152">
            <a:extLst>
              <a:ext uri="{FF2B5EF4-FFF2-40B4-BE49-F238E27FC236}">
                <a16:creationId xmlns:a16="http://schemas.microsoft.com/office/drawing/2014/main" id="{F1CE2AFA-7A67-4A21-B77E-D1302C060426}"/>
              </a:ext>
            </a:extLst>
          </p:cNvPr>
          <p:cNvSpPr txBox="1"/>
          <p:nvPr/>
        </p:nvSpPr>
        <p:spPr>
          <a:xfrm>
            <a:off x="8280801" y="2162657"/>
            <a:ext cx="2970998" cy="66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BR" sz="2000" dirty="0">
                <a:ln w="19050">
                  <a:noFill/>
                </a:ln>
                <a:solidFill>
                  <a:schemeClr val="bg1"/>
                </a:solidFill>
                <a:latin typeface="DIN Pro Regular" panose="020B0504020101020102" pitchFamily="34" charset="0"/>
              </a:rPr>
              <a:t>de salões moduláveis </a:t>
            </a:r>
          </a:p>
          <a:p>
            <a:pPr>
              <a:lnSpc>
                <a:spcPts val="2200"/>
              </a:lnSpc>
            </a:pPr>
            <a:r>
              <a:rPr lang="pt-BR" sz="2000" dirty="0">
                <a:ln w="19050">
                  <a:noFill/>
                </a:ln>
                <a:solidFill>
                  <a:schemeClr val="bg1"/>
                </a:solidFill>
                <a:latin typeface="DIN Pro Regular" panose="020B0504020101020102" pitchFamily="34" charset="0"/>
              </a:rPr>
              <a:t>no mezanino</a:t>
            </a:r>
          </a:p>
        </p:txBody>
      </p:sp>
      <p:sp>
        <p:nvSpPr>
          <p:cNvPr id="155" name="CaixaDeTexto 154">
            <a:extLst>
              <a:ext uri="{FF2B5EF4-FFF2-40B4-BE49-F238E27FC236}">
                <a16:creationId xmlns:a16="http://schemas.microsoft.com/office/drawing/2014/main" id="{5AC267AC-B3CB-4546-80CB-BAB464D0D864}"/>
              </a:ext>
            </a:extLst>
          </p:cNvPr>
          <p:cNvSpPr txBox="1"/>
          <p:nvPr/>
        </p:nvSpPr>
        <p:spPr>
          <a:xfrm>
            <a:off x="8235057" y="1770999"/>
            <a:ext cx="1598733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ts val="3300"/>
              </a:lnSpc>
              <a:defRPr sz="2400">
                <a:solidFill>
                  <a:srgbClr val="F8B700"/>
                </a:solidFill>
                <a:latin typeface="DIN Medium" panose="02020500000000000000" pitchFamily="18" charset="0"/>
              </a:defRPr>
            </a:lvl1pPr>
          </a:lstStyle>
          <a:p>
            <a:r>
              <a:rPr lang="pt-BR" dirty="0"/>
              <a:t>3.000 m²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FB1D643-AC02-487E-BCAB-6FCB690FA00B}"/>
              </a:ext>
            </a:extLst>
          </p:cNvPr>
          <p:cNvSpPr txBox="1"/>
          <p:nvPr/>
        </p:nvSpPr>
        <p:spPr>
          <a:xfrm>
            <a:off x="8307428" y="3837874"/>
            <a:ext cx="3488896" cy="38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BR" sz="2000" dirty="0">
                <a:ln w="19050">
                  <a:noFill/>
                </a:ln>
                <a:solidFill>
                  <a:schemeClr val="bg1"/>
                </a:solidFill>
                <a:latin typeface="DIN Pro Regular" panose="020B0504020101020102" pitchFamily="34" charset="0"/>
              </a:rPr>
              <a:t>de espaços para eventos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B4A096D-2669-4D0A-B2D0-993AC707DAB2}"/>
              </a:ext>
            </a:extLst>
          </p:cNvPr>
          <p:cNvSpPr txBox="1"/>
          <p:nvPr/>
        </p:nvSpPr>
        <p:spPr>
          <a:xfrm>
            <a:off x="741211" y="2203593"/>
            <a:ext cx="2073578" cy="66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BR" sz="2000" dirty="0">
                <a:ln w="19050">
                  <a:noFill/>
                </a:ln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de área total </a:t>
            </a:r>
          </a:p>
          <a:p>
            <a:pPr>
              <a:lnSpc>
                <a:spcPts val="2200"/>
              </a:lnSpc>
            </a:pPr>
            <a:r>
              <a:rPr lang="pt-BR" sz="2000" dirty="0">
                <a:ln w="19050">
                  <a:noFill/>
                </a:ln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para eventos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35F474F-99B8-485B-8C1F-4120BE5E526E}"/>
              </a:ext>
            </a:extLst>
          </p:cNvPr>
          <p:cNvSpPr txBox="1"/>
          <p:nvPr/>
        </p:nvSpPr>
        <p:spPr>
          <a:xfrm>
            <a:off x="742249" y="1770999"/>
            <a:ext cx="1914248" cy="490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pt-BR" sz="2400" dirty="0">
                <a:solidFill>
                  <a:srgbClr val="F8B700"/>
                </a:solidFill>
                <a:latin typeface="DIN Medium" panose="02020500000000000000" pitchFamily="18" charset="0"/>
                <a:cs typeface="DIN Pro Bold" panose="020B0804020101020102" pitchFamily="34" charset="0"/>
              </a:rPr>
              <a:t>103.000 m²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313C90A-5558-4E6C-849F-3A330C3A0C69}"/>
              </a:ext>
            </a:extLst>
          </p:cNvPr>
          <p:cNvSpPr txBox="1"/>
          <p:nvPr/>
        </p:nvSpPr>
        <p:spPr>
          <a:xfrm>
            <a:off x="741211" y="3779764"/>
            <a:ext cx="3213521" cy="66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BR" sz="2000" dirty="0">
                <a:ln w="19050">
                  <a:noFill/>
                </a:ln>
                <a:solidFill>
                  <a:schemeClr val="bg1"/>
                </a:solidFill>
                <a:latin typeface="DIN Pro Regular" panose="020B0504020101020102" pitchFamily="34" charset="0"/>
              </a:rPr>
              <a:t>de área total </a:t>
            </a:r>
          </a:p>
          <a:p>
            <a:pPr>
              <a:lnSpc>
                <a:spcPts val="2200"/>
              </a:lnSpc>
            </a:pPr>
            <a:r>
              <a:rPr lang="pt-BR" sz="2000" dirty="0">
                <a:ln w="19050">
                  <a:noFill/>
                </a:ln>
                <a:solidFill>
                  <a:schemeClr val="bg1"/>
                </a:solidFill>
                <a:latin typeface="DIN Pro Regular" panose="020B0504020101020102" pitchFamily="34" charset="0"/>
              </a:rPr>
              <a:t>para eventos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CB4CB9E-39F5-4817-BD97-F8C8DDE1AFD3}"/>
              </a:ext>
            </a:extLst>
          </p:cNvPr>
          <p:cNvSpPr txBox="1"/>
          <p:nvPr/>
        </p:nvSpPr>
        <p:spPr>
          <a:xfrm>
            <a:off x="741211" y="3363864"/>
            <a:ext cx="1764584" cy="490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pt-BR" sz="2400" dirty="0">
                <a:solidFill>
                  <a:srgbClr val="F8B700"/>
                </a:solidFill>
                <a:latin typeface="DIN Medium" panose="02020500000000000000" pitchFamily="18" charset="0"/>
                <a:cs typeface="DIN Pro Bold" panose="020B0804020101020102" pitchFamily="34" charset="0"/>
              </a:rPr>
              <a:t>22.000 m²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6759170-A916-4614-8503-691E3FF7AEFC}"/>
              </a:ext>
            </a:extLst>
          </p:cNvPr>
          <p:cNvSpPr txBox="1"/>
          <p:nvPr/>
        </p:nvSpPr>
        <p:spPr>
          <a:xfrm>
            <a:off x="741211" y="5435461"/>
            <a:ext cx="270189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BR" sz="2000" dirty="0">
                <a:ln w="19050">
                  <a:noFill/>
                </a:ln>
                <a:solidFill>
                  <a:schemeClr val="bg1"/>
                </a:solidFill>
                <a:latin typeface="DIN Pro Regular" panose="020B0504020101020102" pitchFamily="34" charset="0"/>
              </a:rPr>
              <a:t>de área para </a:t>
            </a:r>
          </a:p>
          <a:p>
            <a:pPr>
              <a:lnSpc>
                <a:spcPts val="2200"/>
              </a:lnSpc>
            </a:pPr>
            <a:r>
              <a:rPr lang="pt-BR" sz="2000" dirty="0">
                <a:ln w="19050">
                  <a:noFill/>
                </a:ln>
                <a:solidFill>
                  <a:schemeClr val="bg1"/>
                </a:solidFill>
                <a:latin typeface="DIN Pro Regular" panose="020B0504020101020102" pitchFamily="34" charset="0"/>
              </a:rPr>
              <a:t>eventos a céu aberto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C73AB38-6799-44A7-982C-57855B4C9854}"/>
              </a:ext>
            </a:extLst>
          </p:cNvPr>
          <p:cNvSpPr txBox="1"/>
          <p:nvPr/>
        </p:nvSpPr>
        <p:spPr>
          <a:xfrm>
            <a:off x="741211" y="4944493"/>
            <a:ext cx="1681037" cy="490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pt-BR" sz="2400" dirty="0">
                <a:solidFill>
                  <a:srgbClr val="F8B700"/>
                </a:solidFill>
                <a:latin typeface="DIN Medium" panose="02020500000000000000" pitchFamily="18" charset="0"/>
              </a:rPr>
              <a:t>44.000 m²</a:t>
            </a:r>
          </a:p>
        </p:txBody>
      </p:sp>
      <p:pic>
        <p:nvPicPr>
          <p:cNvPr id="72" name="Gráfico 71">
            <a:extLst>
              <a:ext uri="{FF2B5EF4-FFF2-40B4-BE49-F238E27FC236}">
                <a16:creationId xmlns:a16="http://schemas.microsoft.com/office/drawing/2014/main" id="{3BAD4CB5-D756-4259-89B7-D0BB5852C6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16" y="2595896"/>
            <a:ext cx="786050" cy="568768"/>
          </a:xfrm>
          <a:prstGeom prst="rect">
            <a:avLst/>
          </a:prstGeom>
        </p:spPr>
      </p:pic>
      <p:sp>
        <p:nvSpPr>
          <p:cNvPr id="133" name="Retângulo 132">
            <a:extLst>
              <a:ext uri="{FF2B5EF4-FFF2-40B4-BE49-F238E27FC236}">
                <a16:creationId xmlns:a16="http://schemas.microsoft.com/office/drawing/2014/main" id="{4A6DA4BB-DEB2-490A-ABB4-A24E56135E0E}"/>
              </a:ext>
            </a:extLst>
          </p:cNvPr>
          <p:cNvSpPr/>
          <p:nvPr/>
        </p:nvSpPr>
        <p:spPr>
          <a:xfrm>
            <a:off x="3556000" y="0"/>
            <a:ext cx="5080000" cy="223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0CD037E2-D9C9-435F-BD53-7C1AE2E7D3C0}"/>
              </a:ext>
            </a:extLst>
          </p:cNvPr>
          <p:cNvSpPr txBox="1"/>
          <p:nvPr/>
        </p:nvSpPr>
        <p:spPr>
          <a:xfrm>
            <a:off x="205740" y="251506"/>
            <a:ext cx="10608353" cy="708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pt-BR" sz="4000" b="1" dirty="0">
                <a:solidFill>
                  <a:schemeClr val="bg1"/>
                </a:solidFill>
              </a:rPr>
              <a:t>CENTRO DE CONVENÇÕES SALVADOR – GL events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5035E1C1-4C35-4E3E-A1F4-E2BA32FA6C3E}"/>
              </a:ext>
            </a:extLst>
          </p:cNvPr>
          <p:cNvSpPr/>
          <p:nvPr/>
        </p:nvSpPr>
        <p:spPr>
          <a:xfrm>
            <a:off x="0" y="278010"/>
            <a:ext cx="205740" cy="609760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916716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A4199D2-31B7-49C3-B7AD-24EAD8A5F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  <p:sp>
        <p:nvSpPr>
          <p:cNvPr id="11" name="Retângulo 19">
            <a:extLst>
              <a:ext uri="{FF2B5EF4-FFF2-40B4-BE49-F238E27FC236}">
                <a16:creationId xmlns:a16="http://schemas.microsoft.com/office/drawing/2014/main" id="{642AA138-7B0E-4A0E-A366-DFAEEED98D29}"/>
              </a:ext>
            </a:extLst>
          </p:cNvPr>
          <p:cNvSpPr/>
          <p:nvPr/>
        </p:nvSpPr>
        <p:spPr>
          <a:xfrm>
            <a:off x="0" y="-8776"/>
            <a:ext cx="12192000" cy="1580401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76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CFB6BB6-A52B-44E0-89DA-1837979156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32432" r="12823" b="35204"/>
          <a:stretch/>
        </p:blipFill>
        <p:spPr>
          <a:xfrm>
            <a:off x="8838782" y="318091"/>
            <a:ext cx="3095669" cy="926665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2AC5D13B-5E07-244D-90D1-4C87E65D778E}"/>
              </a:ext>
            </a:extLst>
          </p:cNvPr>
          <p:cNvGrpSpPr/>
          <p:nvPr/>
        </p:nvGrpSpPr>
        <p:grpSpPr>
          <a:xfrm>
            <a:off x="37640" y="133425"/>
            <a:ext cx="4102478" cy="1341331"/>
            <a:chOff x="37640" y="133425"/>
            <a:chExt cx="4102478" cy="1341331"/>
          </a:xfrm>
        </p:grpSpPr>
        <p:pic>
          <p:nvPicPr>
            <p:cNvPr id="9" name="Picture 6" descr="Sociedade Brasileira de Patologia">
              <a:extLst>
                <a:ext uri="{FF2B5EF4-FFF2-40B4-BE49-F238E27FC236}">
                  <a16:creationId xmlns:a16="http://schemas.microsoft.com/office/drawing/2014/main" id="{DC19B596-F351-35E5-C5B8-627B8F60C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478" y="397603"/>
              <a:ext cx="2298802" cy="1077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70B0BB0D-5F3D-5322-F8B2-DD7F1E51A5AB}"/>
                </a:ext>
              </a:extLst>
            </p:cNvPr>
            <p:cNvSpPr txBox="1"/>
            <p:nvPr/>
          </p:nvSpPr>
          <p:spPr>
            <a:xfrm>
              <a:off x="37640" y="133425"/>
              <a:ext cx="410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666666"/>
                  </a:solidFill>
                  <a:latin typeface="Congenial Light" panose="020B0604020202020204" pitchFamily="2" charset="0"/>
                </a:rPr>
                <a:t>34º Congresso Brasileiro de Patologia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126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Uma imagem contendo ao ar livre, natureza, grama, água&#10;&#10;Descrição gerada automaticamente">
            <a:extLst>
              <a:ext uri="{FF2B5EF4-FFF2-40B4-BE49-F238E27FC236}">
                <a16:creationId xmlns:a16="http://schemas.microsoft.com/office/drawing/2014/main" id="{1BF8833C-D907-D24E-949C-65190DF629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/>
          <a:stretch/>
        </p:blipFill>
        <p:spPr>
          <a:xfrm>
            <a:off x="123991" y="-1"/>
            <a:ext cx="14248945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893242-9FCE-4F08-A02C-61E655D1F1DA}"/>
              </a:ext>
            </a:extLst>
          </p:cNvPr>
          <p:cNvSpPr/>
          <p:nvPr/>
        </p:nvSpPr>
        <p:spPr>
          <a:xfrm>
            <a:off x="-18616" y="4717"/>
            <a:ext cx="3363686" cy="6858000"/>
          </a:xfrm>
          <a:prstGeom prst="rect">
            <a:avLst/>
          </a:prstGeom>
          <a:solidFill>
            <a:srgbClr val="1D77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677AE0B-7EBF-4953-B4D8-6882B64C5096}"/>
              </a:ext>
            </a:extLst>
          </p:cNvPr>
          <p:cNvSpPr/>
          <p:nvPr/>
        </p:nvSpPr>
        <p:spPr>
          <a:xfrm>
            <a:off x="90428" y="104588"/>
            <a:ext cx="5776973" cy="2594666"/>
          </a:xfrm>
          <a:custGeom>
            <a:avLst/>
            <a:gdLst>
              <a:gd name="connsiteX0" fmla="*/ 55659 w 1765190"/>
              <a:gd name="connsiteY0" fmla="*/ 71561 h 1232452"/>
              <a:gd name="connsiteX1" fmla="*/ 0 w 1765190"/>
              <a:gd name="connsiteY1" fmla="*/ 572494 h 1232452"/>
              <a:gd name="connsiteX2" fmla="*/ 55659 w 1765190"/>
              <a:gd name="connsiteY2" fmla="*/ 1192695 h 1232452"/>
              <a:gd name="connsiteX3" fmla="*/ 373712 w 1765190"/>
              <a:gd name="connsiteY3" fmla="*/ 1184744 h 1232452"/>
              <a:gd name="connsiteX4" fmla="*/ 572494 w 1765190"/>
              <a:gd name="connsiteY4" fmla="*/ 1216549 h 1232452"/>
              <a:gd name="connsiteX5" fmla="*/ 985962 w 1765190"/>
              <a:gd name="connsiteY5" fmla="*/ 1168841 h 1232452"/>
              <a:gd name="connsiteX6" fmla="*/ 1248355 w 1765190"/>
              <a:gd name="connsiteY6" fmla="*/ 1184744 h 1232452"/>
              <a:gd name="connsiteX7" fmla="*/ 1311966 w 1765190"/>
              <a:gd name="connsiteY7" fmla="*/ 1200647 h 1232452"/>
              <a:gd name="connsiteX8" fmla="*/ 1423284 w 1765190"/>
              <a:gd name="connsiteY8" fmla="*/ 1208598 h 1232452"/>
              <a:gd name="connsiteX9" fmla="*/ 1717482 w 1765190"/>
              <a:gd name="connsiteY9" fmla="*/ 1232452 h 1232452"/>
              <a:gd name="connsiteX10" fmla="*/ 1717482 w 1765190"/>
              <a:gd name="connsiteY10" fmla="*/ 516834 h 1232452"/>
              <a:gd name="connsiteX11" fmla="*/ 1765190 w 1765190"/>
              <a:gd name="connsiteY11" fmla="*/ 182880 h 1232452"/>
              <a:gd name="connsiteX12" fmla="*/ 1749287 w 1765190"/>
              <a:gd name="connsiteY12" fmla="*/ 0 h 1232452"/>
              <a:gd name="connsiteX13" fmla="*/ 55659 w 1765190"/>
              <a:gd name="connsiteY13" fmla="*/ 71561 h 123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65190" h="1232452">
                <a:moveTo>
                  <a:pt x="55659" y="71561"/>
                </a:moveTo>
                <a:lnTo>
                  <a:pt x="0" y="572494"/>
                </a:lnTo>
                <a:lnTo>
                  <a:pt x="55659" y="1192695"/>
                </a:lnTo>
                <a:lnTo>
                  <a:pt x="373712" y="1184744"/>
                </a:lnTo>
                <a:lnTo>
                  <a:pt x="572494" y="1216549"/>
                </a:lnTo>
                <a:lnTo>
                  <a:pt x="985962" y="1168841"/>
                </a:lnTo>
                <a:cubicBezTo>
                  <a:pt x="1021598" y="1170391"/>
                  <a:pt x="1184022" y="1174022"/>
                  <a:pt x="1248355" y="1184744"/>
                </a:cubicBezTo>
                <a:cubicBezTo>
                  <a:pt x="1269914" y="1188337"/>
                  <a:pt x="1290377" y="1197238"/>
                  <a:pt x="1311966" y="1200647"/>
                </a:cubicBezTo>
                <a:cubicBezTo>
                  <a:pt x="1366881" y="1209318"/>
                  <a:pt x="1381146" y="1208598"/>
                  <a:pt x="1423284" y="1208598"/>
                </a:cubicBezTo>
                <a:lnTo>
                  <a:pt x="1717482" y="1232452"/>
                </a:lnTo>
                <a:lnTo>
                  <a:pt x="1717482" y="516834"/>
                </a:lnTo>
                <a:lnTo>
                  <a:pt x="1765190" y="182880"/>
                </a:lnTo>
                <a:lnTo>
                  <a:pt x="1749287" y="0"/>
                </a:lnTo>
                <a:lnTo>
                  <a:pt x="55659" y="715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1A63AE"/>
              </a:highlight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8E04CD0-E940-4B30-A48E-4754E0FFFE8F}"/>
              </a:ext>
            </a:extLst>
          </p:cNvPr>
          <p:cNvGrpSpPr/>
          <p:nvPr/>
        </p:nvGrpSpPr>
        <p:grpSpPr>
          <a:xfrm>
            <a:off x="4192345" y="5851027"/>
            <a:ext cx="6776624" cy="779575"/>
            <a:chOff x="3043826" y="3292547"/>
            <a:chExt cx="6776624" cy="779575"/>
          </a:xfrm>
        </p:grpSpPr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D211AFD1-98F4-4EF5-945F-855A249CC83E}"/>
                </a:ext>
              </a:extLst>
            </p:cNvPr>
            <p:cNvSpPr/>
            <p:nvPr/>
          </p:nvSpPr>
          <p:spPr>
            <a:xfrm>
              <a:off x="3043826" y="3484496"/>
              <a:ext cx="6583791" cy="587626"/>
            </a:xfrm>
            <a:prstGeom prst="rect">
              <a:avLst/>
            </a:prstGeom>
            <a:solidFill>
              <a:srgbClr val="EB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ítulo 50">
              <a:extLst>
                <a:ext uri="{FF2B5EF4-FFF2-40B4-BE49-F238E27FC236}">
                  <a16:creationId xmlns:a16="http://schemas.microsoft.com/office/drawing/2014/main" id="{408B6142-4EDE-4AF2-AAF0-4F2ED915133E}"/>
                </a:ext>
              </a:extLst>
            </p:cNvPr>
            <p:cNvSpPr txBox="1">
              <a:spLocks/>
            </p:cNvSpPr>
            <p:nvPr/>
          </p:nvSpPr>
          <p:spPr>
            <a:xfrm>
              <a:off x="3450622" y="3292547"/>
              <a:ext cx="6369828" cy="701731"/>
            </a:xfrm>
            <a:prstGeom prst="rect">
              <a:avLst/>
            </a:prstGeom>
          </p:spPr>
          <p:txBody>
            <a:bodyPr vert="horz" wrap="square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GB" sz="4400" b="1" kern="1200" spc="-6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defRPr>
              </a:lvl1pPr>
            </a:lstStyle>
            <a:p>
              <a:r>
                <a:rPr lang="pt-BR" sz="2400" dirty="0">
                  <a:solidFill>
                    <a:schemeClr val="tx1"/>
                  </a:solidFill>
                </a:rPr>
                <a:t>SALVADOR – CIDADE CANDIDATA 2024</a:t>
              </a:r>
            </a:p>
          </p:txBody>
        </p:sp>
      </p:grpSp>
      <p:pic>
        <p:nvPicPr>
          <p:cNvPr id="1030" name="Picture 6" descr="Sociedade Brasileira de Patologia">
            <a:extLst>
              <a:ext uri="{FF2B5EF4-FFF2-40B4-BE49-F238E27FC236}">
                <a16:creationId xmlns:a16="http://schemas.microsoft.com/office/drawing/2014/main" id="{6069BC0F-97C6-3E3A-B4E6-96A98CF23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039" y="846559"/>
            <a:ext cx="333375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079595E-CDDA-EA4D-D359-33CCB800956B}"/>
              </a:ext>
            </a:extLst>
          </p:cNvPr>
          <p:cNvSpPr txBox="1"/>
          <p:nvPr/>
        </p:nvSpPr>
        <p:spPr>
          <a:xfrm>
            <a:off x="308596" y="474648"/>
            <a:ext cx="5652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666666"/>
                </a:solidFill>
                <a:latin typeface="Congenial Light" panose="020B0604020202020204" pitchFamily="2" charset="0"/>
              </a:rPr>
              <a:t>35º Congresso Brasileiro de Patologia</a:t>
            </a:r>
          </a:p>
        </p:txBody>
      </p:sp>
      <p:sp>
        <p:nvSpPr>
          <p:cNvPr id="15" name="Fluxograma: Fita perfurada 14"/>
          <p:cNvSpPr/>
          <p:nvPr/>
        </p:nvSpPr>
        <p:spPr>
          <a:xfrm>
            <a:off x="6230424" y="224991"/>
            <a:ext cx="5776973" cy="804672"/>
          </a:xfrm>
          <a:prstGeom prst="flowChartPunchedTape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/>
              <a:t>Comissão proponente</a:t>
            </a:r>
          </a:p>
        </p:txBody>
      </p:sp>
      <p:pic>
        <p:nvPicPr>
          <p:cNvPr id="16" name="Imagem 15" descr="Daniel Athanazio photo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8521" y="1930513"/>
            <a:ext cx="2051547" cy="2944906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5788521" y="4666130"/>
            <a:ext cx="2070847" cy="443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Daniel </a:t>
            </a:r>
            <a:r>
              <a:rPr lang="pt-BR" b="1" dirty="0" err="1"/>
              <a:t>Athanazio</a:t>
            </a:r>
            <a:endParaRPr lang="pt-BR" b="1" dirty="0"/>
          </a:p>
        </p:txBody>
      </p:sp>
      <p:sp>
        <p:nvSpPr>
          <p:cNvPr id="18" name="Retângulo 17"/>
          <p:cNvSpPr/>
          <p:nvPr/>
        </p:nvSpPr>
        <p:spPr>
          <a:xfrm>
            <a:off x="7975714" y="4684060"/>
            <a:ext cx="2070847" cy="443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Igor Campos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0241391" y="4671377"/>
            <a:ext cx="1805221" cy="443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/>
              <a:t>Tulio</a:t>
            </a:r>
            <a:r>
              <a:rPr lang="pt-BR" b="1" dirty="0"/>
              <a:t> Souza</a:t>
            </a:r>
          </a:p>
        </p:txBody>
      </p:sp>
      <p:pic>
        <p:nvPicPr>
          <p:cNvPr id="4098" name="Picture 2" descr="33° Congresso Brasileiro De Patologia e 26° Congresso Brasileiro De  Citopatologi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85445" y="1882588"/>
            <a:ext cx="2113560" cy="2796988"/>
          </a:xfrm>
          <a:prstGeom prst="rect">
            <a:avLst/>
          </a:prstGeom>
          <a:noFill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62CBC70-D236-7314-F4C2-E21D272105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1393" y="1881095"/>
            <a:ext cx="1805221" cy="2837393"/>
          </a:xfrm>
          <a:prstGeom prst="rect">
            <a:avLst/>
          </a:prstGeom>
        </p:spPr>
      </p:pic>
      <p:pic>
        <p:nvPicPr>
          <p:cNvPr id="1026" name="Picture 2" descr="Centro de Convenções Salvador | Bahia - Brasil">
            <a:extLst>
              <a:ext uri="{FF2B5EF4-FFF2-40B4-BE49-F238E27FC236}">
                <a16:creationId xmlns:a16="http://schemas.microsoft.com/office/drawing/2014/main" id="{230807EE-4658-C778-8411-823FCCC8D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6" y="5837581"/>
            <a:ext cx="2665381" cy="80646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B9240F5-608E-AC48-44A9-38330EEFD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0" y="3081810"/>
            <a:ext cx="3230811" cy="215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144780" y="0"/>
            <a:ext cx="6316980" cy="60655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15222" r="34438" b="8889"/>
          <a:stretch/>
        </p:blipFill>
        <p:spPr>
          <a:xfrm>
            <a:off x="383232" y="430530"/>
            <a:ext cx="7345680" cy="520446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098158" y="2362463"/>
            <a:ext cx="3115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1A63AE"/>
                </a:solidFill>
              </a:rPr>
              <a:t>PISO TÉRREO - ÁREAS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086285" y="2619251"/>
            <a:ext cx="3755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Asa A – completa – 4.763m²</a:t>
            </a:r>
          </a:p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Asa B – completa -  4.763m²</a:t>
            </a:r>
          </a:p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Áreas comuns –  aprox. 4.500 m²</a:t>
            </a:r>
          </a:p>
        </p:txBody>
      </p:sp>
      <p:sp>
        <p:nvSpPr>
          <p:cNvPr id="9" name="Retângulo 8"/>
          <p:cNvSpPr/>
          <p:nvPr/>
        </p:nvSpPr>
        <p:spPr>
          <a:xfrm>
            <a:off x="7967364" y="2505048"/>
            <a:ext cx="121920" cy="121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8930171" y="172273"/>
            <a:ext cx="3176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1A63AE"/>
                </a:solidFill>
              </a:rPr>
              <a:t>ÁREAS RESERVADAS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2047220" y="202158"/>
            <a:ext cx="167640" cy="383540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8653945" y="365205"/>
            <a:ext cx="167640" cy="167640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A17D9B4-380D-4626-82EB-9E8B5795C990}"/>
              </a:ext>
            </a:extLst>
          </p:cNvPr>
          <p:cNvSpPr txBox="1"/>
          <p:nvPr/>
        </p:nvSpPr>
        <p:spPr>
          <a:xfrm>
            <a:off x="8195964" y="3749174"/>
            <a:ext cx="3115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1A63AE"/>
                </a:solidFill>
              </a:rPr>
              <a:t>MEZANINO - ÁREAS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4D3FA6E-2333-44D7-9BC8-07CAE2362889}"/>
              </a:ext>
            </a:extLst>
          </p:cNvPr>
          <p:cNvSpPr txBox="1"/>
          <p:nvPr/>
        </p:nvSpPr>
        <p:spPr>
          <a:xfrm>
            <a:off x="8161620" y="3965778"/>
            <a:ext cx="3905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Asa A – completa</a:t>
            </a:r>
          </a:p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Asa B – completa</a:t>
            </a:r>
          </a:p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Áreas comuns –  aprox. 2.288 m²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C36C609-EA85-4475-97F5-CA7FFCC7DC0E}"/>
              </a:ext>
            </a:extLst>
          </p:cNvPr>
          <p:cNvSpPr/>
          <p:nvPr/>
        </p:nvSpPr>
        <p:spPr>
          <a:xfrm>
            <a:off x="7986427" y="3879707"/>
            <a:ext cx="121920" cy="121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FF03E54-D957-4C10-A15E-1F4F6DB057E7}"/>
              </a:ext>
            </a:extLst>
          </p:cNvPr>
          <p:cNvSpPr/>
          <p:nvPr/>
        </p:nvSpPr>
        <p:spPr>
          <a:xfrm>
            <a:off x="8032729" y="5113738"/>
            <a:ext cx="121920" cy="121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6EEF347-31DA-42B1-9948-28DCA0F1FEEE}"/>
              </a:ext>
            </a:extLst>
          </p:cNvPr>
          <p:cNvSpPr txBox="1"/>
          <p:nvPr/>
        </p:nvSpPr>
        <p:spPr>
          <a:xfrm>
            <a:off x="0" y="6175456"/>
            <a:ext cx="564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chemeClr val="bg1"/>
                </a:solidFill>
              </a:rPr>
              <a:t>Obs.: Valores apresentados na Proposta Comercial em anexo.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49DD8CA-0C79-498B-BC1C-0964AD9F4AAA}"/>
              </a:ext>
            </a:extLst>
          </p:cNvPr>
          <p:cNvSpPr txBox="1"/>
          <p:nvPr/>
        </p:nvSpPr>
        <p:spPr>
          <a:xfrm>
            <a:off x="8195964" y="4987131"/>
            <a:ext cx="3115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1A63AE"/>
                </a:solidFill>
              </a:rPr>
              <a:t>ESPAÇO MARÉS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DBBED84-4DF5-40F8-8231-6D67F183CD4F}"/>
              </a:ext>
            </a:extLst>
          </p:cNvPr>
          <p:cNvSpPr txBox="1"/>
          <p:nvPr/>
        </p:nvSpPr>
        <p:spPr>
          <a:xfrm>
            <a:off x="8189755" y="5231420"/>
            <a:ext cx="3905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Área aberta em frente ao mar – 14 mil m²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DD0C1651-52E2-4F3C-BC80-AEAC881EF70C}"/>
              </a:ext>
            </a:extLst>
          </p:cNvPr>
          <p:cNvGrpSpPr/>
          <p:nvPr/>
        </p:nvGrpSpPr>
        <p:grpSpPr>
          <a:xfrm>
            <a:off x="7912564" y="833778"/>
            <a:ext cx="4102478" cy="1341331"/>
            <a:chOff x="37640" y="133425"/>
            <a:chExt cx="4102478" cy="1341331"/>
          </a:xfrm>
        </p:grpSpPr>
        <p:pic>
          <p:nvPicPr>
            <p:cNvPr id="24" name="Picture 6" descr="Sociedade Brasileira de Patologia">
              <a:extLst>
                <a:ext uri="{FF2B5EF4-FFF2-40B4-BE49-F238E27FC236}">
                  <a16:creationId xmlns:a16="http://schemas.microsoft.com/office/drawing/2014/main" id="{F680FE4B-2316-5EB6-AAA8-F33389999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478" y="397603"/>
              <a:ext cx="2298802" cy="1077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E8A3D729-B8E5-78B5-88FB-A51FB33C5D23}"/>
                </a:ext>
              </a:extLst>
            </p:cNvPr>
            <p:cNvSpPr txBox="1"/>
            <p:nvPr/>
          </p:nvSpPr>
          <p:spPr>
            <a:xfrm>
              <a:off x="37640" y="133425"/>
              <a:ext cx="410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666666"/>
                  </a:solidFill>
                  <a:latin typeface="Congenial Light" panose="020B0604020202020204" pitchFamily="2" charset="0"/>
                </a:rPr>
                <a:t>34º Congresso Brasileiro de Patologia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836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4" descr="Uma imagem contendo cama&#10;&#10;Descrição gerada automaticamente">
            <a:extLst>
              <a:ext uri="{FF2B5EF4-FFF2-40B4-BE49-F238E27FC236}">
                <a16:creationId xmlns:a16="http://schemas.microsoft.com/office/drawing/2014/main" id="{B8485523-FC88-4BE4-BFAF-00EBF695A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56589">
            <a:off x="-1001904" y="-501999"/>
            <a:ext cx="13493863" cy="7480998"/>
          </a:xfr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4E45076-EB76-4C60-97C2-8C4E0302135D}"/>
              </a:ext>
            </a:extLst>
          </p:cNvPr>
          <p:cNvSpPr txBox="1"/>
          <p:nvPr/>
        </p:nvSpPr>
        <p:spPr>
          <a:xfrm>
            <a:off x="232516" y="674552"/>
            <a:ext cx="3017651" cy="495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pt-B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 A – SEM DIVISÓRIAS</a:t>
            </a:r>
          </a:p>
          <a:p>
            <a:pPr marL="171450" indent="-17145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pt-B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 B – COM DIVISÓRIAS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BB08928-50C2-4D3A-A7A7-CDDAA4EC8594}"/>
              </a:ext>
            </a:extLst>
          </p:cNvPr>
          <p:cNvSpPr txBox="1"/>
          <p:nvPr/>
        </p:nvSpPr>
        <p:spPr>
          <a:xfrm>
            <a:off x="8334901" y="1039587"/>
            <a:ext cx="2066591" cy="546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b="1" dirty="0">
                <a:solidFill>
                  <a:srgbClr val="2F466C"/>
                </a:solidFill>
              </a:rPr>
              <a:t>PAVILHÃO 1A + 2A + 3A + 4A + 5A</a:t>
            </a:r>
          </a:p>
          <a:p>
            <a:pPr algn="ctr"/>
            <a:r>
              <a:rPr lang="pt-BR" sz="900" dirty="0">
                <a:solidFill>
                  <a:srgbClr val="2F466C"/>
                </a:solidFill>
              </a:rPr>
              <a:t>4.763 m² </a:t>
            </a:r>
          </a:p>
          <a:p>
            <a:pPr algn="ctr"/>
            <a:r>
              <a:rPr lang="pt-BR" sz="1000" b="1" dirty="0">
                <a:solidFill>
                  <a:srgbClr val="2F466C"/>
                </a:solidFill>
              </a:rPr>
              <a:t>6.000 pessoas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FCA23403-AD76-4442-8BD6-E16F3B08E9B0}"/>
              </a:ext>
            </a:extLst>
          </p:cNvPr>
          <p:cNvCxnSpPr>
            <a:cxnSpLocks/>
          </p:cNvCxnSpPr>
          <p:nvPr/>
        </p:nvCxnSpPr>
        <p:spPr>
          <a:xfrm>
            <a:off x="9365020" y="1608409"/>
            <a:ext cx="2755" cy="1773146"/>
          </a:xfrm>
          <a:prstGeom prst="line">
            <a:avLst/>
          </a:prstGeom>
          <a:ln>
            <a:solidFill>
              <a:srgbClr val="324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ágrima 17">
            <a:extLst>
              <a:ext uri="{FF2B5EF4-FFF2-40B4-BE49-F238E27FC236}">
                <a16:creationId xmlns:a16="http://schemas.microsoft.com/office/drawing/2014/main" id="{1784FB3A-5DDE-48CD-8B0E-023CB8F9DAD4}"/>
              </a:ext>
            </a:extLst>
          </p:cNvPr>
          <p:cNvSpPr/>
          <p:nvPr/>
        </p:nvSpPr>
        <p:spPr>
          <a:xfrm rot="2700000" flipV="1">
            <a:off x="9334349" y="1558331"/>
            <a:ext cx="66853" cy="66448"/>
          </a:xfrm>
          <a:prstGeom prst="teardrop">
            <a:avLst/>
          </a:prstGeom>
          <a:solidFill>
            <a:srgbClr val="324A72"/>
          </a:solidFill>
          <a:ln>
            <a:solidFill>
              <a:srgbClr val="324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5724AB2-5685-4A95-97C5-EC45FBA9841E}"/>
              </a:ext>
            </a:extLst>
          </p:cNvPr>
          <p:cNvSpPr txBox="1"/>
          <p:nvPr/>
        </p:nvSpPr>
        <p:spPr>
          <a:xfrm>
            <a:off x="4155086" y="1922860"/>
            <a:ext cx="1386500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b="1" dirty="0">
                <a:solidFill>
                  <a:srgbClr val="2F466C"/>
                </a:solidFill>
              </a:rPr>
              <a:t>PAVILHÃO 1B</a:t>
            </a:r>
          </a:p>
          <a:p>
            <a:pPr algn="ctr"/>
            <a:r>
              <a:rPr lang="pt-BR" sz="900" dirty="0">
                <a:solidFill>
                  <a:srgbClr val="2F466C"/>
                </a:solidFill>
              </a:rPr>
              <a:t>Salas 1. 2 e 3 - 1.563 m²  </a:t>
            </a:r>
          </a:p>
          <a:p>
            <a:pPr algn="ctr"/>
            <a:r>
              <a:rPr lang="pt-BR" sz="1000" b="1" dirty="0">
                <a:solidFill>
                  <a:srgbClr val="2F466C"/>
                </a:solidFill>
              </a:rPr>
              <a:t>1.900 pessoas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77020506-45ED-4E30-86ED-B3AF99C21464}"/>
              </a:ext>
            </a:extLst>
          </p:cNvPr>
          <p:cNvCxnSpPr>
            <a:cxnSpLocks/>
          </p:cNvCxnSpPr>
          <p:nvPr/>
        </p:nvCxnSpPr>
        <p:spPr>
          <a:xfrm>
            <a:off x="4848336" y="2513365"/>
            <a:ext cx="2755" cy="1773146"/>
          </a:xfrm>
          <a:prstGeom prst="line">
            <a:avLst/>
          </a:prstGeom>
          <a:ln>
            <a:solidFill>
              <a:srgbClr val="324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ágrima 22">
            <a:extLst>
              <a:ext uri="{FF2B5EF4-FFF2-40B4-BE49-F238E27FC236}">
                <a16:creationId xmlns:a16="http://schemas.microsoft.com/office/drawing/2014/main" id="{10FC4D9B-71C5-4D08-B4F0-4342AF76FE87}"/>
              </a:ext>
            </a:extLst>
          </p:cNvPr>
          <p:cNvSpPr/>
          <p:nvPr/>
        </p:nvSpPr>
        <p:spPr>
          <a:xfrm rot="2700000" flipV="1">
            <a:off x="4817665" y="2463287"/>
            <a:ext cx="66853" cy="66448"/>
          </a:xfrm>
          <a:prstGeom prst="teardrop">
            <a:avLst/>
          </a:prstGeom>
          <a:solidFill>
            <a:srgbClr val="324A72"/>
          </a:solidFill>
          <a:ln>
            <a:solidFill>
              <a:srgbClr val="324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object 33">
            <a:extLst>
              <a:ext uri="{FF2B5EF4-FFF2-40B4-BE49-F238E27FC236}">
                <a16:creationId xmlns:a16="http://schemas.microsoft.com/office/drawing/2014/main" id="{6C85D36F-B65E-4F4D-A88B-645068D85451}"/>
              </a:ext>
            </a:extLst>
          </p:cNvPr>
          <p:cNvSpPr txBox="1"/>
          <p:nvPr/>
        </p:nvSpPr>
        <p:spPr>
          <a:xfrm>
            <a:off x="5448830" y="5528037"/>
            <a:ext cx="129433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1000" spc="-3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 Social</a:t>
            </a: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33">
            <a:extLst>
              <a:ext uri="{FF2B5EF4-FFF2-40B4-BE49-F238E27FC236}">
                <a16:creationId xmlns:a16="http://schemas.microsoft.com/office/drawing/2014/main" id="{219C3C4F-0941-47C4-8CAF-321E9DAB480E}"/>
              </a:ext>
            </a:extLst>
          </p:cNvPr>
          <p:cNvSpPr txBox="1"/>
          <p:nvPr/>
        </p:nvSpPr>
        <p:spPr>
          <a:xfrm>
            <a:off x="5571961" y="4880003"/>
            <a:ext cx="80978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</a:rPr>
              <a:t>Foyer Central</a:t>
            </a:r>
          </a:p>
          <a:p>
            <a:pPr marR="6350" algn="ctr">
              <a:lnSpc>
                <a:spcPct val="100000"/>
              </a:lnSpc>
            </a:pP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2.288 m²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33">
            <a:extLst>
              <a:ext uri="{FF2B5EF4-FFF2-40B4-BE49-F238E27FC236}">
                <a16:creationId xmlns:a16="http://schemas.microsoft.com/office/drawing/2014/main" id="{C5EE9F5B-AA19-4B20-A86B-0746918753E6}"/>
              </a:ext>
            </a:extLst>
          </p:cNvPr>
          <p:cNvSpPr txBox="1"/>
          <p:nvPr/>
        </p:nvSpPr>
        <p:spPr>
          <a:xfrm rot="1391032">
            <a:off x="4880912" y="5200063"/>
            <a:ext cx="394059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600" dirty="0">
                <a:latin typeface="Arial" panose="020B0604020202020204" pitchFamily="34" charset="0"/>
                <a:cs typeface="Arial" panose="020B0604020202020204" pitchFamily="34" charset="0"/>
              </a:rPr>
              <a:t>Elevador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33">
            <a:extLst>
              <a:ext uri="{FF2B5EF4-FFF2-40B4-BE49-F238E27FC236}">
                <a16:creationId xmlns:a16="http://schemas.microsoft.com/office/drawing/2014/main" id="{BE0B5D06-BA36-4ADA-9580-E41CF6C91BA9}"/>
              </a:ext>
            </a:extLst>
          </p:cNvPr>
          <p:cNvSpPr txBox="1"/>
          <p:nvPr/>
        </p:nvSpPr>
        <p:spPr>
          <a:xfrm rot="20427383">
            <a:off x="6761526" y="5155002"/>
            <a:ext cx="394059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600" dirty="0">
                <a:latin typeface="Arial" panose="020B0604020202020204" pitchFamily="34" charset="0"/>
                <a:cs typeface="Arial" panose="020B0604020202020204" pitchFamily="34" charset="0"/>
              </a:rPr>
              <a:t>Elevador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33">
            <a:extLst>
              <a:ext uri="{FF2B5EF4-FFF2-40B4-BE49-F238E27FC236}">
                <a16:creationId xmlns:a16="http://schemas.microsoft.com/office/drawing/2014/main" id="{B024B90D-487A-41CF-95CB-86EAEE1CAD38}"/>
              </a:ext>
            </a:extLst>
          </p:cNvPr>
          <p:cNvSpPr txBox="1"/>
          <p:nvPr/>
        </p:nvSpPr>
        <p:spPr>
          <a:xfrm rot="1771159">
            <a:off x="5078460" y="4982801"/>
            <a:ext cx="45781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500" dirty="0">
                <a:latin typeface="Arial" panose="020B0604020202020204" pitchFamily="34" charset="0"/>
                <a:cs typeface="Arial" panose="020B0604020202020204" pitchFamily="34" charset="0"/>
              </a:rPr>
              <a:t>Acesso Mezanino</a:t>
            </a:r>
          </a:p>
        </p:txBody>
      </p:sp>
      <p:sp>
        <p:nvSpPr>
          <p:cNvPr id="31" name="object 33">
            <a:extLst>
              <a:ext uri="{FF2B5EF4-FFF2-40B4-BE49-F238E27FC236}">
                <a16:creationId xmlns:a16="http://schemas.microsoft.com/office/drawing/2014/main" id="{2B45404F-7261-466F-A87A-518B8DBD0F1D}"/>
              </a:ext>
            </a:extLst>
          </p:cNvPr>
          <p:cNvSpPr txBox="1"/>
          <p:nvPr/>
        </p:nvSpPr>
        <p:spPr>
          <a:xfrm rot="19797253">
            <a:off x="6450108" y="4960389"/>
            <a:ext cx="45781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500" dirty="0">
                <a:latin typeface="Arial" panose="020B0604020202020204" pitchFamily="34" charset="0"/>
                <a:cs typeface="Arial" panose="020B0604020202020204" pitchFamily="34" charset="0"/>
              </a:rPr>
              <a:t>Acesso Mezanino</a:t>
            </a:r>
          </a:p>
        </p:txBody>
      </p:sp>
      <p:sp>
        <p:nvSpPr>
          <p:cNvPr id="32" name="object 33">
            <a:extLst>
              <a:ext uri="{FF2B5EF4-FFF2-40B4-BE49-F238E27FC236}">
                <a16:creationId xmlns:a16="http://schemas.microsoft.com/office/drawing/2014/main" id="{BA5EFE75-4B07-43A7-A2B5-A8227ED5121F}"/>
              </a:ext>
            </a:extLst>
          </p:cNvPr>
          <p:cNvSpPr txBox="1"/>
          <p:nvPr/>
        </p:nvSpPr>
        <p:spPr>
          <a:xfrm rot="7009767">
            <a:off x="5329431" y="4114212"/>
            <a:ext cx="394059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600" dirty="0">
                <a:latin typeface="Arial" panose="020B0604020202020204" pitchFamily="34" charset="0"/>
                <a:cs typeface="Arial" panose="020B0604020202020204" pitchFamily="34" charset="0"/>
              </a:rPr>
              <a:t>Elevador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AE385F8E-D23E-41B7-991C-59B27A529B21}"/>
              </a:ext>
            </a:extLst>
          </p:cNvPr>
          <p:cNvSpPr txBox="1"/>
          <p:nvPr/>
        </p:nvSpPr>
        <p:spPr>
          <a:xfrm rot="2939484">
            <a:off x="6071580" y="4118078"/>
            <a:ext cx="394059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600" dirty="0">
                <a:latin typeface="Arial" panose="020B0604020202020204" pitchFamily="34" charset="0"/>
                <a:cs typeface="Arial" panose="020B0604020202020204" pitchFamily="34" charset="0"/>
              </a:rPr>
              <a:t>Elevador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33">
            <a:extLst>
              <a:ext uri="{FF2B5EF4-FFF2-40B4-BE49-F238E27FC236}">
                <a16:creationId xmlns:a16="http://schemas.microsoft.com/office/drawing/2014/main" id="{959FCDF9-45D4-49D9-BEED-5C157E6580A1}"/>
              </a:ext>
            </a:extLst>
          </p:cNvPr>
          <p:cNvSpPr txBox="1"/>
          <p:nvPr/>
        </p:nvSpPr>
        <p:spPr>
          <a:xfrm rot="1371358">
            <a:off x="2070238" y="4203924"/>
            <a:ext cx="809788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Foyer 1.029 m²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33">
            <a:extLst>
              <a:ext uri="{FF2B5EF4-FFF2-40B4-BE49-F238E27FC236}">
                <a16:creationId xmlns:a16="http://schemas.microsoft.com/office/drawing/2014/main" id="{87977F78-B68E-4796-83EC-5CE0F7A60261}"/>
              </a:ext>
            </a:extLst>
          </p:cNvPr>
          <p:cNvSpPr txBox="1"/>
          <p:nvPr/>
        </p:nvSpPr>
        <p:spPr>
          <a:xfrm rot="20053555">
            <a:off x="9146840" y="4127546"/>
            <a:ext cx="809788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Foyer 1.029 m²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33">
            <a:extLst>
              <a:ext uri="{FF2B5EF4-FFF2-40B4-BE49-F238E27FC236}">
                <a16:creationId xmlns:a16="http://schemas.microsoft.com/office/drawing/2014/main" id="{A0FD805A-DD58-44FE-8E1E-B20A688404A9}"/>
              </a:ext>
            </a:extLst>
          </p:cNvPr>
          <p:cNvSpPr txBox="1"/>
          <p:nvPr/>
        </p:nvSpPr>
        <p:spPr>
          <a:xfrm rot="1224774">
            <a:off x="1872704" y="4497610"/>
            <a:ext cx="54042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900" spc="-3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 </a:t>
            </a:r>
          </a:p>
          <a:p>
            <a:pPr marR="6350" algn="ctr">
              <a:lnSpc>
                <a:spcPct val="100000"/>
              </a:lnSpc>
            </a:pPr>
            <a:r>
              <a:rPr lang="pt-BR" sz="900" spc="-3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endParaRPr lang="pt-B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id="{36B32700-47FB-4F54-8B69-7358DE83C399}"/>
              </a:ext>
            </a:extLst>
          </p:cNvPr>
          <p:cNvSpPr txBox="1"/>
          <p:nvPr/>
        </p:nvSpPr>
        <p:spPr>
          <a:xfrm rot="20000373">
            <a:off x="9676244" y="4317836"/>
            <a:ext cx="54042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900" spc="-3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 </a:t>
            </a:r>
          </a:p>
          <a:p>
            <a:pPr marR="6350" algn="ctr">
              <a:lnSpc>
                <a:spcPct val="100000"/>
              </a:lnSpc>
            </a:pPr>
            <a:r>
              <a:rPr lang="pt-BR" sz="900" spc="-3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endParaRPr lang="pt-B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3">
            <a:extLst>
              <a:ext uri="{FF2B5EF4-FFF2-40B4-BE49-F238E27FC236}">
                <a16:creationId xmlns:a16="http://schemas.microsoft.com/office/drawing/2014/main" id="{E5E5A1BD-73BC-40EA-B9F5-5679A74AB55A}"/>
              </a:ext>
            </a:extLst>
          </p:cNvPr>
          <p:cNvSpPr txBox="1"/>
          <p:nvPr/>
        </p:nvSpPr>
        <p:spPr>
          <a:xfrm rot="1432885">
            <a:off x="889694" y="1902740"/>
            <a:ext cx="56655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 de </a:t>
            </a:r>
          </a:p>
          <a:p>
            <a:pPr marR="6350" algn="ctr">
              <a:lnSpc>
                <a:spcPct val="100000"/>
              </a:lnSpc>
            </a:pPr>
            <a:r>
              <a:rPr lang="pt-BR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Serviços</a:t>
            </a:r>
            <a:endParaRPr lang="en-US" sz="9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33">
            <a:extLst>
              <a:ext uri="{FF2B5EF4-FFF2-40B4-BE49-F238E27FC236}">
                <a16:creationId xmlns:a16="http://schemas.microsoft.com/office/drawing/2014/main" id="{98505ECD-E605-4758-BE7C-F7B0BA761C6E}"/>
              </a:ext>
            </a:extLst>
          </p:cNvPr>
          <p:cNvSpPr txBox="1"/>
          <p:nvPr/>
        </p:nvSpPr>
        <p:spPr>
          <a:xfrm rot="19901489">
            <a:off x="10198194" y="1436571"/>
            <a:ext cx="56655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 de </a:t>
            </a:r>
          </a:p>
          <a:p>
            <a:pPr marR="6350" algn="ctr">
              <a:lnSpc>
                <a:spcPct val="100000"/>
              </a:lnSpc>
            </a:pPr>
            <a:r>
              <a:rPr lang="pt-BR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Serviços</a:t>
            </a:r>
            <a:endParaRPr lang="en-US" sz="9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eta: para Cima 41">
            <a:extLst>
              <a:ext uri="{FF2B5EF4-FFF2-40B4-BE49-F238E27FC236}">
                <a16:creationId xmlns:a16="http://schemas.microsoft.com/office/drawing/2014/main" id="{374DB740-5A8B-45FD-BB0C-217E157FC928}"/>
              </a:ext>
            </a:extLst>
          </p:cNvPr>
          <p:cNvSpPr/>
          <p:nvPr/>
        </p:nvSpPr>
        <p:spPr>
          <a:xfrm>
            <a:off x="5906212" y="5991411"/>
            <a:ext cx="233764" cy="502122"/>
          </a:xfrm>
          <a:prstGeom prst="upArrow">
            <a:avLst/>
          </a:prstGeom>
          <a:solidFill>
            <a:srgbClr val="2D4367"/>
          </a:solidFill>
          <a:ln>
            <a:solidFill>
              <a:srgbClr val="2D43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CC8D1CAB-1556-418D-95A5-55178B8EA7EA}"/>
              </a:ext>
            </a:extLst>
          </p:cNvPr>
          <p:cNvSpPr txBox="1"/>
          <p:nvPr/>
        </p:nvSpPr>
        <p:spPr>
          <a:xfrm>
            <a:off x="108291" y="6543797"/>
            <a:ext cx="71228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i="1" dirty="0">
                <a:solidFill>
                  <a:srgbClr val="2C4164"/>
                </a:solidFill>
              </a:rPr>
              <a:t>Obs.: </a:t>
            </a:r>
            <a:r>
              <a:rPr lang="pt-BR" sz="1050" i="1" dirty="0">
                <a:solidFill>
                  <a:srgbClr val="2C4164"/>
                </a:solidFill>
              </a:rPr>
              <a:t>As capacidades apresentadas na planta são em </a:t>
            </a:r>
            <a:r>
              <a:rPr lang="pt-BR" sz="1050" b="1" i="1" dirty="0">
                <a:solidFill>
                  <a:srgbClr val="2C4164"/>
                </a:solidFill>
              </a:rPr>
              <a:t>formato auditório </a:t>
            </a:r>
            <a:r>
              <a:rPr lang="pt-BR" sz="1050" i="1" dirty="0">
                <a:solidFill>
                  <a:srgbClr val="2C4164"/>
                </a:solidFill>
              </a:rPr>
              <a:t>e podem variar conforme planta do evento.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8F5A4193-682F-4018-AB1B-D74D2C2B3ABC}"/>
              </a:ext>
            </a:extLst>
          </p:cNvPr>
          <p:cNvSpPr/>
          <p:nvPr/>
        </p:nvSpPr>
        <p:spPr>
          <a:xfrm>
            <a:off x="0" y="166775"/>
            <a:ext cx="167640" cy="383540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42B1F5E4-921B-4C5C-ADAE-F7E0A831E77A}"/>
              </a:ext>
            </a:extLst>
          </p:cNvPr>
          <p:cNvSpPr txBox="1"/>
          <p:nvPr/>
        </p:nvSpPr>
        <p:spPr>
          <a:xfrm>
            <a:off x="168124" y="61358"/>
            <a:ext cx="1520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1A63AE"/>
                </a:solidFill>
              </a:rPr>
              <a:t>TÉRREO</a:t>
            </a:r>
          </a:p>
        </p:txBody>
      </p: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CF18E98C-5BED-4CF7-8C61-35133E5A5383}"/>
              </a:ext>
            </a:extLst>
          </p:cNvPr>
          <p:cNvGrpSpPr/>
          <p:nvPr/>
        </p:nvGrpSpPr>
        <p:grpSpPr>
          <a:xfrm>
            <a:off x="8597179" y="5260168"/>
            <a:ext cx="3407013" cy="518510"/>
            <a:chOff x="8597179" y="5260168"/>
            <a:chExt cx="3407013" cy="518510"/>
          </a:xfrm>
        </p:grpSpPr>
        <p:sp>
          <p:nvSpPr>
            <p:cNvPr id="59" name="object 32">
              <a:extLst>
                <a:ext uri="{FF2B5EF4-FFF2-40B4-BE49-F238E27FC236}">
                  <a16:creationId xmlns:a16="http://schemas.microsoft.com/office/drawing/2014/main" id="{6455E049-1690-49D5-B3D7-6D00EFBFF3CE}"/>
                </a:ext>
              </a:extLst>
            </p:cNvPr>
            <p:cNvSpPr txBox="1"/>
            <p:nvPr/>
          </p:nvSpPr>
          <p:spPr>
            <a:xfrm>
              <a:off x="8597179" y="5614301"/>
              <a:ext cx="765749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n-US" sz="80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Toaletes</a:t>
              </a:r>
              <a:endParaRPr lang="en-US" sz="8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2DCAA052-FD1E-4A56-B5C9-876F88ECEEF9}"/>
                </a:ext>
              </a:extLst>
            </p:cNvPr>
            <p:cNvGrpSpPr/>
            <p:nvPr/>
          </p:nvGrpSpPr>
          <p:grpSpPr>
            <a:xfrm>
              <a:off x="8753703" y="5260168"/>
              <a:ext cx="3250489" cy="518510"/>
              <a:chOff x="8903831" y="5260168"/>
              <a:chExt cx="3250489" cy="518510"/>
            </a:xfrm>
          </p:grpSpPr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6584C887-C7D1-452F-8FE9-9D46D14E6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03831" y="5310587"/>
                <a:ext cx="3092550" cy="7325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object 17">
                <a:extLst>
                  <a:ext uri="{FF2B5EF4-FFF2-40B4-BE49-F238E27FC236}">
                    <a16:creationId xmlns:a16="http://schemas.microsoft.com/office/drawing/2014/main" id="{04679D50-A473-4639-9476-BC8245ADA90D}"/>
                  </a:ext>
                </a:extLst>
              </p:cNvPr>
              <p:cNvSpPr/>
              <p:nvPr/>
            </p:nvSpPr>
            <p:spPr>
              <a:xfrm>
                <a:off x="9062276" y="5273252"/>
                <a:ext cx="128429" cy="154937"/>
              </a:xfrm>
              <a:custGeom>
                <a:avLst/>
                <a:gdLst/>
                <a:ahLst/>
                <a:cxnLst/>
                <a:rect l="l" t="t" r="r" b="b"/>
                <a:pathLst>
                  <a:path w="178435" h="215265">
                    <a:moveTo>
                      <a:pt x="84844" y="0"/>
                    </a:moveTo>
                    <a:lnTo>
                      <a:pt x="45593" y="11316"/>
                    </a:lnTo>
                    <a:lnTo>
                      <a:pt x="16135" y="39027"/>
                    </a:lnTo>
                    <a:lnTo>
                      <a:pt x="1046" y="79491"/>
                    </a:lnTo>
                    <a:lnTo>
                      <a:pt x="0" y="95184"/>
                    </a:lnTo>
                    <a:lnTo>
                      <a:pt x="1922" y="108405"/>
                    </a:lnTo>
                    <a:lnTo>
                      <a:pt x="5714" y="120925"/>
                    </a:lnTo>
                    <a:lnTo>
                      <a:pt x="11226" y="132592"/>
                    </a:lnTo>
                    <a:lnTo>
                      <a:pt x="18308" y="143257"/>
                    </a:lnTo>
                    <a:lnTo>
                      <a:pt x="26810" y="152767"/>
                    </a:lnTo>
                    <a:lnTo>
                      <a:pt x="88888" y="214895"/>
                    </a:lnTo>
                    <a:lnTo>
                      <a:pt x="151042" y="152690"/>
                    </a:lnTo>
                    <a:lnTo>
                      <a:pt x="174212" y="114014"/>
                    </a:lnTo>
                    <a:lnTo>
                      <a:pt x="177952" y="86772"/>
                    </a:lnTo>
                    <a:lnTo>
                      <a:pt x="176479" y="72642"/>
                    </a:lnTo>
                    <a:lnTo>
                      <a:pt x="159788" y="35406"/>
                    </a:lnTo>
                    <a:lnTo>
                      <a:pt x="127877" y="9605"/>
                    </a:lnTo>
                    <a:lnTo>
                      <a:pt x="100171" y="1108"/>
                    </a:lnTo>
                    <a:lnTo>
                      <a:pt x="84844" y="0"/>
                    </a:lnTo>
                    <a:close/>
                  </a:path>
                  <a:path w="178435" h="215265">
                    <a:moveTo>
                      <a:pt x="26721" y="152690"/>
                    </a:moveTo>
                    <a:close/>
                  </a:path>
                </a:pathLst>
              </a:custGeom>
              <a:solidFill>
                <a:srgbClr val="BCA40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endParaRPr/>
              </a:p>
            </p:txBody>
          </p:sp>
          <p:sp>
            <p:nvSpPr>
              <p:cNvPr id="63" name="object 17">
                <a:extLst>
                  <a:ext uri="{FF2B5EF4-FFF2-40B4-BE49-F238E27FC236}">
                    <a16:creationId xmlns:a16="http://schemas.microsoft.com/office/drawing/2014/main" id="{9C71BF78-E1C5-47AA-9F24-8CDE780B1FB9}"/>
                  </a:ext>
                </a:extLst>
              </p:cNvPr>
              <p:cNvSpPr/>
              <p:nvPr/>
            </p:nvSpPr>
            <p:spPr>
              <a:xfrm>
                <a:off x="9873883" y="5284946"/>
                <a:ext cx="128429" cy="154937"/>
              </a:xfrm>
              <a:custGeom>
                <a:avLst/>
                <a:gdLst/>
                <a:ahLst/>
                <a:cxnLst/>
                <a:rect l="l" t="t" r="r" b="b"/>
                <a:pathLst>
                  <a:path w="178435" h="215265">
                    <a:moveTo>
                      <a:pt x="84844" y="0"/>
                    </a:moveTo>
                    <a:lnTo>
                      <a:pt x="45593" y="11316"/>
                    </a:lnTo>
                    <a:lnTo>
                      <a:pt x="16135" y="39027"/>
                    </a:lnTo>
                    <a:lnTo>
                      <a:pt x="1046" y="79491"/>
                    </a:lnTo>
                    <a:lnTo>
                      <a:pt x="0" y="95184"/>
                    </a:lnTo>
                    <a:lnTo>
                      <a:pt x="1922" y="108405"/>
                    </a:lnTo>
                    <a:lnTo>
                      <a:pt x="5714" y="120925"/>
                    </a:lnTo>
                    <a:lnTo>
                      <a:pt x="11226" y="132592"/>
                    </a:lnTo>
                    <a:lnTo>
                      <a:pt x="18308" y="143257"/>
                    </a:lnTo>
                    <a:lnTo>
                      <a:pt x="26810" y="152767"/>
                    </a:lnTo>
                    <a:lnTo>
                      <a:pt x="88888" y="214895"/>
                    </a:lnTo>
                    <a:lnTo>
                      <a:pt x="151042" y="152690"/>
                    </a:lnTo>
                    <a:lnTo>
                      <a:pt x="174212" y="114014"/>
                    </a:lnTo>
                    <a:lnTo>
                      <a:pt x="177952" y="86772"/>
                    </a:lnTo>
                    <a:lnTo>
                      <a:pt x="176479" y="72642"/>
                    </a:lnTo>
                    <a:lnTo>
                      <a:pt x="159788" y="35406"/>
                    </a:lnTo>
                    <a:lnTo>
                      <a:pt x="127877" y="9605"/>
                    </a:lnTo>
                    <a:lnTo>
                      <a:pt x="100171" y="1108"/>
                    </a:lnTo>
                    <a:lnTo>
                      <a:pt x="84844" y="0"/>
                    </a:lnTo>
                    <a:close/>
                  </a:path>
                  <a:path w="178435" h="215265">
                    <a:moveTo>
                      <a:pt x="26721" y="152690"/>
                    </a:moveTo>
                    <a:close/>
                  </a:path>
                </a:pathLst>
              </a:custGeom>
              <a:solidFill>
                <a:srgbClr val="2F466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endParaRPr/>
              </a:p>
            </p:txBody>
          </p:sp>
          <p:sp>
            <p:nvSpPr>
              <p:cNvPr id="64" name="object 32">
                <a:extLst>
                  <a:ext uri="{FF2B5EF4-FFF2-40B4-BE49-F238E27FC236}">
                    <a16:creationId xmlns:a16="http://schemas.microsoft.com/office/drawing/2014/main" id="{1A9B2ED2-7AAA-4FDD-B05E-EADE18965983}"/>
                  </a:ext>
                </a:extLst>
              </p:cNvPr>
              <p:cNvSpPr txBox="1"/>
              <p:nvPr/>
            </p:nvSpPr>
            <p:spPr>
              <a:xfrm>
                <a:off x="9395070" y="5530894"/>
                <a:ext cx="1086053" cy="23083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/>
                <a:r>
                  <a:rPr lang="en-US" sz="800" dirty="0" err="1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Área</a:t>
                </a:r>
                <a:r>
                  <a:rPr lang="en-US" sz="800" dirty="0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Técnica</a:t>
                </a:r>
              </a:p>
              <a:p>
                <a:pPr marL="12700" algn="ctr"/>
                <a:r>
                  <a:rPr lang="en-US" sz="700" i="1" dirty="0" err="1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Acesso</a:t>
                </a:r>
                <a:r>
                  <a:rPr lang="en-US" sz="700" i="1" dirty="0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700" i="1" dirty="0" err="1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Restrito</a:t>
                </a:r>
                <a:endParaRPr lang="en-US" sz="700" i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5" name="Imagem 64">
                <a:extLst>
                  <a:ext uri="{FF2B5EF4-FFF2-40B4-BE49-F238E27FC236}">
                    <a16:creationId xmlns:a16="http://schemas.microsoft.com/office/drawing/2014/main" id="{08E95C80-AB10-48A3-A48D-8C1F5EE11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48092" y="5260168"/>
                <a:ext cx="204525" cy="204525"/>
              </a:xfrm>
              <a:prstGeom prst="rect">
                <a:avLst/>
              </a:prstGeom>
            </p:spPr>
          </p:pic>
          <p:sp>
            <p:nvSpPr>
              <p:cNvPr id="66" name="object 32">
                <a:extLst>
                  <a:ext uri="{FF2B5EF4-FFF2-40B4-BE49-F238E27FC236}">
                    <a16:creationId xmlns:a16="http://schemas.microsoft.com/office/drawing/2014/main" id="{6730FA2C-1DFD-4DBC-BCD3-C5B526AA3EA3}"/>
                  </a:ext>
                </a:extLst>
              </p:cNvPr>
              <p:cNvSpPr txBox="1"/>
              <p:nvPr/>
            </p:nvSpPr>
            <p:spPr>
              <a:xfrm>
                <a:off x="10200533" y="5577457"/>
                <a:ext cx="1299642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/>
                <a:r>
                  <a:rPr lang="en-US" sz="800" dirty="0" err="1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</a:t>
                </a:r>
                <a:r>
                  <a:rPr lang="en-US" sz="800" dirty="0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800" dirty="0" err="1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Condicionado</a:t>
                </a:r>
                <a:endParaRPr lang="en-US" sz="8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7" name="Agrupar 66">
                <a:extLst>
                  <a:ext uri="{FF2B5EF4-FFF2-40B4-BE49-F238E27FC236}">
                    <a16:creationId xmlns:a16="http://schemas.microsoft.com/office/drawing/2014/main" id="{A476884B-A199-4F37-A344-8C045CA1747C}"/>
                  </a:ext>
                </a:extLst>
              </p:cNvPr>
              <p:cNvGrpSpPr/>
              <p:nvPr/>
            </p:nvGrpSpPr>
            <p:grpSpPr>
              <a:xfrm>
                <a:off x="11583575" y="5262653"/>
                <a:ext cx="180643" cy="204526"/>
                <a:chOff x="8186057" y="4340251"/>
                <a:chExt cx="304800" cy="345097"/>
              </a:xfrm>
            </p:grpSpPr>
            <p:sp>
              <p:nvSpPr>
                <p:cNvPr id="69" name="Retângulo 68">
                  <a:extLst>
                    <a:ext uri="{FF2B5EF4-FFF2-40B4-BE49-F238E27FC236}">
                      <a16:creationId xmlns:a16="http://schemas.microsoft.com/office/drawing/2014/main" id="{D343FC05-AEF4-4D07-A11D-7A02ED0A5590}"/>
                    </a:ext>
                  </a:extLst>
                </p:cNvPr>
                <p:cNvSpPr/>
                <p:nvPr/>
              </p:nvSpPr>
              <p:spPr>
                <a:xfrm>
                  <a:off x="8186057" y="4340251"/>
                  <a:ext cx="96674" cy="345097"/>
                </a:xfrm>
                <a:prstGeom prst="rect">
                  <a:avLst/>
                </a:prstGeom>
                <a:solidFill>
                  <a:srgbClr val="8BB2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0" name="Retângulo 69">
                  <a:extLst>
                    <a:ext uri="{FF2B5EF4-FFF2-40B4-BE49-F238E27FC236}">
                      <a16:creationId xmlns:a16="http://schemas.microsoft.com/office/drawing/2014/main" id="{F5CD3AB0-6E89-4B3D-BA00-2F2960B86C46}"/>
                    </a:ext>
                  </a:extLst>
                </p:cNvPr>
                <p:cNvSpPr/>
                <p:nvPr/>
              </p:nvSpPr>
              <p:spPr>
                <a:xfrm>
                  <a:off x="8290120" y="4340251"/>
                  <a:ext cx="96674" cy="345097"/>
                </a:xfrm>
                <a:prstGeom prst="rect">
                  <a:avLst/>
                </a:prstGeom>
                <a:solidFill>
                  <a:srgbClr val="8BB2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1" name="Retângulo 70">
                  <a:extLst>
                    <a:ext uri="{FF2B5EF4-FFF2-40B4-BE49-F238E27FC236}">
                      <a16:creationId xmlns:a16="http://schemas.microsoft.com/office/drawing/2014/main" id="{9E6C61BE-F68A-4BA2-9E6A-E3E46D4F2BD8}"/>
                    </a:ext>
                  </a:extLst>
                </p:cNvPr>
                <p:cNvSpPr/>
                <p:nvPr/>
              </p:nvSpPr>
              <p:spPr>
                <a:xfrm>
                  <a:off x="8394183" y="4340251"/>
                  <a:ext cx="96674" cy="345097"/>
                </a:xfrm>
                <a:prstGeom prst="rect">
                  <a:avLst/>
                </a:prstGeom>
                <a:solidFill>
                  <a:srgbClr val="8BB2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68" name="object 32">
                <a:extLst>
                  <a:ext uri="{FF2B5EF4-FFF2-40B4-BE49-F238E27FC236}">
                    <a16:creationId xmlns:a16="http://schemas.microsoft.com/office/drawing/2014/main" id="{FE7169F9-EF4D-49EB-81A5-335F8EADA21C}"/>
                  </a:ext>
                </a:extLst>
              </p:cNvPr>
              <p:cNvSpPr txBox="1"/>
              <p:nvPr/>
            </p:nvSpPr>
            <p:spPr>
              <a:xfrm>
                <a:off x="11068267" y="5532457"/>
                <a:ext cx="1086053" cy="24622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/>
                <a:r>
                  <a:rPr lang="en-US" sz="800" dirty="0" err="1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Divisória</a:t>
                </a:r>
                <a:endParaRPr lang="en-US" sz="8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700" algn="ctr"/>
                <a:r>
                  <a:rPr lang="en-US" sz="800" dirty="0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Modular</a:t>
                </a:r>
                <a:endParaRPr lang="en-US" sz="7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30DD43E9-9A78-4E22-F853-5F73411579BD}"/>
              </a:ext>
            </a:extLst>
          </p:cNvPr>
          <p:cNvGrpSpPr/>
          <p:nvPr/>
        </p:nvGrpSpPr>
        <p:grpSpPr>
          <a:xfrm>
            <a:off x="3857100" y="222456"/>
            <a:ext cx="4102478" cy="1341331"/>
            <a:chOff x="37640" y="133425"/>
            <a:chExt cx="4102478" cy="1341331"/>
          </a:xfrm>
        </p:grpSpPr>
        <p:pic>
          <p:nvPicPr>
            <p:cNvPr id="48" name="Picture 6" descr="Sociedade Brasileira de Patologia">
              <a:extLst>
                <a:ext uri="{FF2B5EF4-FFF2-40B4-BE49-F238E27FC236}">
                  <a16:creationId xmlns:a16="http://schemas.microsoft.com/office/drawing/2014/main" id="{D97E1E78-812E-856C-664C-3035925A72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478" y="397603"/>
              <a:ext cx="2298802" cy="1077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054A8CE9-AEAC-8E8C-627C-7F7AA85F7FBF}"/>
                </a:ext>
              </a:extLst>
            </p:cNvPr>
            <p:cNvSpPr txBox="1"/>
            <p:nvPr/>
          </p:nvSpPr>
          <p:spPr>
            <a:xfrm>
              <a:off x="37640" y="133425"/>
              <a:ext cx="410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666666"/>
                  </a:solidFill>
                  <a:latin typeface="Congenial Light" panose="020B0604020202020204" pitchFamily="2" charset="0"/>
                </a:rPr>
                <a:t>34º Congresso Brasileiro de Patologia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43871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761F273-DDE0-4D83-8D99-70AEDA31F8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75764">
            <a:off x="-467570" y="-753978"/>
            <a:ext cx="13127139" cy="727768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7BB7A24-78F4-4F86-8A27-83D3C33C4DD3}"/>
              </a:ext>
            </a:extLst>
          </p:cNvPr>
          <p:cNvSpPr txBox="1"/>
          <p:nvPr/>
        </p:nvSpPr>
        <p:spPr>
          <a:xfrm>
            <a:off x="194874" y="586990"/>
            <a:ext cx="2126033" cy="495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pt-B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 A – SEM DIVISÓRIAS</a:t>
            </a:r>
          </a:p>
          <a:p>
            <a:pPr marL="171450" indent="-17145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pt-B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 B – COM DIVISÓRIAS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8685858-4D3B-4991-956A-7920BE8ED7B3}"/>
              </a:ext>
            </a:extLst>
          </p:cNvPr>
          <p:cNvSpPr txBox="1"/>
          <p:nvPr/>
        </p:nvSpPr>
        <p:spPr>
          <a:xfrm>
            <a:off x="6735233" y="5806396"/>
            <a:ext cx="130516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700" b="1" dirty="0">
                <a:solidFill>
                  <a:srgbClr val="2D4367"/>
                </a:solidFill>
              </a:rPr>
              <a:t>Salas 100 A + 101 A  + 102 A + </a:t>
            </a:r>
          </a:p>
          <a:p>
            <a:pPr algn="ctr"/>
            <a:r>
              <a:rPr lang="pt-BR" sz="700" b="1" dirty="0">
                <a:solidFill>
                  <a:srgbClr val="2D4367"/>
                </a:solidFill>
              </a:rPr>
              <a:t>103 A + 104 A + 105 A + 106 A </a:t>
            </a:r>
          </a:p>
          <a:p>
            <a:pPr algn="ctr"/>
            <a:r>
              <a:rPr lang="pt-BR" sz="700" dirty="0">
                <a:solidFill>
                  <a:srgbClr val="2D4367"/>
                </a:solidFill>
              </a:rPr>
              <a:t>1.560 m²</a:t>
            </a:r>
          </a:p>
          <a:p>
            <a:pPr algn="ctr"/>
            <a:r>
              <a:rPr lang="pt-BR" sz="800" b="1" dirty="0">
                <a:solidFill>
                  <a:srgbClr val="2D4367"/>
                </a:solidFill>
              </a:rPr>
              <a:t>1.920 pessoas</a:t>
            </a:r>
            <a:endParaRPr lang="pt-BR" sz="700" b="1" dirty="0">
              <a:solidFill>
                <a:srgbClr val="2D4367"/>
              </a:solidFill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D467BFCE-0F91-4745-844A-1554CFDD2BC3}"/>
              </a:ext>
            </a:extLst>
          </p:cNvPr>
          <p:cNvCxnSpPr>
            <a:cxnSpLocks/>
          </p:cNvCxnSpPr>
          <p:nvPr/>
        </p:nvCxnSpPr>
        <p:spPr>
          <a:xfrm flipV="1">
            <a:off x="7390053" y="4253142"/>
            <a:ext cx="0" cy="1503350"/>
          </a:xfrm>
          <a:prstGeom prst="line">
            <a:avLst/>
          </a:prstGeom>
          <a:ln>
            <a:solidFill>
              <a:srgbClr val="324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ágrima 9">
            <a:extLst>
              <a:ext uri="{FF2B5EF4-FFF2-40B4-BE49-F238E27FC236}">
                <a16:creationId xmlns:a16="http://schemas.microsoft.com/office/drawing/2014/main" id="{80A9BF2D-5D8B-485E-AAB9-891A475ECD0D}"/>
              </a:ext>
            </a:extLst>
          </p:cNvPr>
          <p:cNvSpPr/>
          <p:nvPr/>
        </p:nvSpPr>
        <p:spPr>
          <a:xfrm rot="13500000" flipV="1">
            <a:off x="7356626" y="5743883"/>
            <a:ext cx="66853" cy="66448"/>
          </a:xfrm>
          <a:prstGeom prst="teardrop">
            <a:avLst/>
          </a:prstGeom>
          <a:solidFill>
            <a:srgbClr val="324A72"/>
          </a:solidFill>
          <a:ln>
            <a:solidFill>
              <a:srgbClr val="324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object 33">
            <a:extLst>
              <a:ext uri="{FF2B5EF4-FFF2-40B4-BE49-F238E27FC236}">
                <a16:creationId xmlns:a16="http://schemas.microsoft.com/office/drawing/2014/main" id="{05192841-8B11-4699-B822-AD36597E7C67}"/>
              </a:ext>
            </a:extLst>
          </p:cNvPr>
          <p:cNvSpPr txBox="1"/>
          <p:nvPr/>
        </p:nvSpPr>
        <p:spPr>
          <a:xfrm>
            <a:off x="5693188" y="3886698"/>
            <a:ext cx="56179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500" b="1" dirty="0">
                <a:latin typeface="Arial" panose="020B0604020202020204" pitchFamily="34" charset="0"/>
                <a:cs typeface="Arial" panose="020B0604020202020204" pitchFamily="34" charset="0"/>
              </a:rPr>
              <a:t>Foyer Central</a:t>
            </a:r>
          </a:p>
          <a:p>
            <a:pPr marR="6350" algn="ctr">
              <a:lnSpc>
                <a:spcPct val="100000"/>
              </a:lnSpc>
            </a:pPr>
            <a:r>
              <a:rPr lang="pt-BR" sz="500" dirty="0">
                <a:latin typeface="Arial" panose="020B0604020202020204" pitchFamily="34" charset="0"/>
                <a:cs typeface="Arial" panose="020B0604020202020204" pitchFamily="34" charset="0"/>
              </a:rPr>
              <a:t>2.535 m²</a:t>
            </a:r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33">
            <a:extLst>
              <a:ext uri="{FF2B5EF4-FFF2-40B4-BE49-F238E27FC236}">
                <a16:creationId xmlns:a16="http://schemas.microsoft.com/office/drawing/2014/main" id="{0BB18277-A84A-494F-A79F-EC7937FDAD58}"/>
              </a:ext>
            </a:extLst>
          </p:cNvPr>
          <p:cNvSpPr txBox="1"/>
          <p:nvPr/>
        </p:nvSpPr>
        <p:spPr>
          <a:xfrm>
            <a:off x="5511217" y="5255186"/>
            <a:ext cx="129433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1000" spc="-3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 Social</a:t>
            </a: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33">
            <a:extLst>
              <a:ext uri="{FF2B5EF4-FFF2-40B4-BE49-F238E27FC236}">
                <a16:creationId xmlns:a16="http://schemas.microsoft.com/office/drawing/2014/main" id="{203DED58-A447-467F-BEAC-875C04D193BB}"/>
              </a:ext>
            </a:extLst>
          </p:cNvPr>
          <p:cNvSpPr txBox="1"/>
          <p:nvPr/>
        </p:nvSpPr>
        <p:spPr>
          <a:xfrm rot="1329523">
            <a:off x="5071698" y="4878140"/>
            <a:ext cx="394059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600" dirty="0">
                <a:latin typeface="Arial" panose="020B0604020202020204" pitchFamily="34" charset="0"/>
                <a:cs typeface="Arial" panose="020B0604020202020204" pitchFamily="34" charset="0"/>
              </a:rPr>
              <a:t>Elevador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33">
            <a:extLst>
              <a:ext uri="{FF2B5EF4-FFF2-40B4-BE49-F238E27FC236}">
                <a16:creationId xmlns:a16="http://schemas.microsoft.com/office/drawing/2014/main" id="{9086EC5E-4A16-462F-99B0-E843BC1B88C3}"/>
              </a:ext>
            </a:extLst>
          </p:cNvPr>
          <p:cNvSpPr txBox="1"/>
          <p:nvPr/>
        </p:nvSpPr>
        <p:spPr>
          <a:xfrm rot="19874229">
            <a:off x="6773375" y="4907999"/>
            <a:ext cx="394059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600" dirty="0">
                <a:latin typeface="Arial" panose="020B0604020202020204" pitchFamily="34" charset="0"/>
                <a:cs typeface="Arial" panose="020B0604020202020204" pitchFamily="34" charset="0"/>
              </a:rPr>
              <a:t>Elevador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33">
            <a:extLst>
              <a:ext uri="{FF2B5EF4-FFF2-40B4-BE49-F238E27FC236}">
                <a16:creationId xmlns:a16="http://schemas.microsoft.com/office/drawing/2014/main" id="{B38C3189-4BB8-4D62-A701-8C490B2BDF66}"/>
              </a:ext>
            </a:extLst>
          </p:cNvPr>
          <p:cNvSpPr txBox="1"/>
          <p:nvPr/>
        </p:nvSpPr>
        <p:spPr>
          <a:xfrm rot="21386857">
            <a:off x="5127907" y="2842501"/>
            <a:ext cx="129433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600" spc="-3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</a:t>
            </a:r>
          </a:p>
          <a:p>
            <a:pPr marR="6350" algn="ctr">
              <a:lnSpc>
                <a:spcPct val="100000"/>
              </a:lnSpc>
            </a:pPr>
            <a:r>
              <a:rPr lang="pt-BR" sz="600" spc="-3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Espaço Marés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7865714-91EC-4989-BC6D-3D4C2D33F68E}"/>
              </a:ext>
            </a:extLst>
          </p:cNvPr>
          <p:cNvSpPr txBox="1"/>
          <p:nvPr/>
        </p:nvSpPr>
        <p:spPr>
          <a:xfrm>
            <a:off x="7991824" y="659406"/>
            <a:ext cx="123831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>
                <a:solidFill>
                  <a:srgbClr val="2D4367"/>
                </a:solidFill>
              </a:rPr>
              <a:t>Camarotes 107 A + </a:t>
            </a:r>
          </a:p>
          <a:p>
            <a:pPr algn="ctr"/>
            <a:r>
              <a:rPr lang="pt-BR" sz="800" b="1" dirty="0">
                <a:solidFill>
                  <a:srgbClr val="2D4367"/>
                </a:solidFill>
              </a:rPr>
              <a:t>108 A + 109 A + 110 A + </a:t>
            </a:r>
          </a:p>
          <a:p>
            <a:pPr algn="ctr"/>
            <a:r>
              <a:rPr lang="pt-BR" sz="800" b="1" dirty="0">
                <a:solidFill>
                  <a:srgbClr val="2D4367"/>
                </a:solidFill>
              </a:rPr>
              <a:t>111 A + 112 A + 113 A </a:t>
            </a:r>
          </a:p>
          <a:p>
            <a:pPr algn="ctr"/>
            <a:r>
              <a:rPr lang="pt-BR" sz="800" b="1" dirty="0">
                <a:solidFill>
                  <a:srgbClr val="2D4367"/>
                </a:solidFill>
              </a:rPr>
              <a:t>+ 114 A + 115 A + 116 A </a:t>
            </a:r>
          </a:p>
          <a:p>
            <a:pPr algn="ctr"/>
            <a:r>
              <a:rPr lang="pt-BR" sz="800" dirty="0">
                <a:solidFill>
                  <a:srgbClr val="2D4367"/>
                </a:solidFill>
              </a:rPr>
              <a:t>688 m²</a:t>
            </a:r>
          </a:p>
          <a:p>
            <a:pPr algn="ctr"/>
            <a:r>
              <a:rPr lang="pt-BR" sz="900" b="1" dirty="0">
                <a:solidFill>
                  <a:srgbClr val="2D4367"/>
                </a:solidFill>
              </a:rPr>
              <a:t>922 pessoas</a:t>
            </a:r>
          </a:p>
          <a:p>
            <a:pPr algn="ctr"/>
            <a:endParaRPr lang="pt-BR" sz="800" b="1" dirty="0">
              <a:solidFill>
                <a:srgbClr val="2C4164"/>
              </a:solidFill>
            </a:endParaRPr>
          </a:p>
        </p:txBody>
      </p:sp>
      <p:sp>
        <p:nvSpPr>
          <p:cNvPr id="33" name="Lágrima 32">
            <a:extLst>
              <a:ext uri="{FF2B5EF4-FFF2-40B4-BE49-F238E27FC236}">
                <a16:creationId xmlns:a16="http://schemas.microsoft.com/office/drawing/2014/main" id="{ADCC9724-97F3-4D8E-A570-9069455B907A}"/>
              </a:ext>
            </a:extLst>
          </p:cNvPr>
          <p:cNvSpPr/>
          <p:nvPr/>
        </p:nvSpPr>
        <p:spPr>
          <a:xfrm rot="8096124">
            <a:off x="8573401" y="1509932"/>
            <a:ext cx="66853" cy="66448"/>
          </a:xfrm>
          <a:prstGeom prst="teardrop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CB02196B-5005-42EB-8407-1FB8FC7629DA}"/>
              </a:ext>
            </a:extLst>
          </p:cNvPr>
          <p:cNvCxnSpPr>
            <a:cxnSpLocks/>
          </p:cNvCxnSpPr>
          <p:nvPr/>
        </p:nvCxnSpPr>
        <p:spPr>
          <a:xfrm flipH="1">
            <a:off x="8600607" y="1543157"/>
            <a:ext cx="3704" cy="90565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EFAB2DE1-BCA8-45DF-977D-FB20A9A4C0B1}"/>
              </a:ext>
            </a:extLst>
          </p:cNvPr>
          <p:cNvSpPr txBox="1"/>
          <p:nvPr/>
        </p:nvSpPr>
        <p:spPr>
          <a:xfrm>
            <a:off x="1776430" y="1063549"/>
            <a:ext cx="807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b="1" dirty="0">
                <a:solidFill>
                  <a:srgbClr val="2C4164"/>
                </a:solidFill>
              </a:rPr>
              <a:t>Camarote 116 B </a:t>
            </a:r>
          </a:p>
          <a:p>
            <a:pPr algn="ctr"/>
            <a:r>
              <a:rPr lang="pt-BR" sz="700" dirty="0">
                <a:solidFill>
                  <a:srgbClr val="2C4164"/>
                </a:solidFill>
              </a:rPr>
              <a:t>161 m²</a:t>
            </a:r>
          </a:p>
          <a:p>
            <a:pPr algn="ctr"/>
            <a:r>
              <a:rPr lang="pt-BR" sz="800" b="1" dirty="0">
                <a:solidFill>
                  <a:srgbClr val="2C4164"/>
                </a:solidFill>
              </a:rPr>
              <a:t>192 pessoas</a:t>
            </a:r>
          </a:p>
        </p:txBody>
      </p:sp>
      <p:sp>
        <p:nvSpPr>
          <p:cNvPr id="36" name="Lágrima 35">
            <a:extLst>
              <a:ext uri="{FF2B5EF4-FFF2-40B4-BE49-F238E27FC236}">
                <a16:creationId xmlns:a16="http://schemas.microsoft.com/office/drawing/2014/main" id="{17A1FBC1-F4C8-4ADD-8AD4-AD44043BAA5D}"/>
              </a:ext>
            </a:extLst>
          </p:cNvPr>
          <p:cNvSpPr/>
          <p:nvPr/>
        </p:nvSpPr>
        <p:spPr>
          <a:xfrm rot="8096124">
            <a:off x="2153200" y="1455834"/>
            <a:ext cx="66853" cy="66448"/>
          </a:xfrm>
          <a:prstGeom prst="teardrop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AD753F94-5187-4C73-AD0C-1D8FC2E37BC1}"/>
              </a:ext>
            </a:extLst>
          </p:cNvPr>
          <p:cNvCxnSpPr>
            <a:cxnSpLocks/>
          </p:cNvCxnSpPr>
          <p:nvPr/>
        </p:nvCxnSpPr>
        <p:spPr>
          <a:xfrm>
            <a:off x="2184110" y="1489059"/>
            <a:ext cx="0" cy="84212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Lágrima 37">
            <a:extLst>
              <a:ext uri="{FF2B5EF4-FFF2-40B4-BE49-F238E27FC236}">
                <a16:creationId xmlns:a16="http://schemas.microsoft.com/office/drawing/2014/main" id="{24DA7E01-A331-465E-B0DC-4318AACA30C5}"/>
              </a:ext>
            </a:extLst>
          </p:cNvPr>
          <p:cNvSpPr/>
          <p:nvPr/>
        </p:nvSpPr>
        <p:spPr>
          <a:xfrm rot="8096124">
            <a:off x="3460551" y="2025002"/>
            <a:ext cx="66853" cy="66448"/>
          </a:xfrm>
          <a:prstGeom prst="teardrop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04CE2590-BBCB-425E-A39C-3A040D5FD7CB}"/>
              </a:ext>
            </a:extLst>
          </p:cNvPr>
          <p:cNvCxnSpPr>
            <a:cxnSpLocks/>
          </p:cNvCxnSpPr>
          <p:nvPr/>
        </p:nvCxnSpPr>
        <p:spPr>
          <a:xfrm>
            <a:off x="3477814" y="2044579"/>
            <a:ext cx="0" cy="63294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8FB0EAF3-82D5-4275-8386-79AED6D842E7}"/>
              </a:ext>
            </a:extLst>
          </p:cNvPr>
          <p:cNvSpPr txBox="1"/>
          <p:nvPr/>
        </p:nvSpPr>
        <p:spPr>
          <a:xfrm>
            <a:off x="2964024" y="1856361"/>
            <a:ext cx="10003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b="1" dirty="0">
                <a:solidFill>
                  <a:srgbClr val="2C4164"/>
                </a:solidFill>
              </a:rPr>
              <a:t>Varanda Camarotes 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3ECD549F-CEF8-47C7-A375-5819F35BA9C9}"/>
              </a:ext>
            </a:extLst>
          </p:cNvPr>
          <p:cNvSpPr txBox="1"/>
          <p:nvPr/>
        </p:nvSpPr>
        <p:spPr>
          <a:xfrm>
            <a:off x="2330730" y="1509904"/>
            <a:ext cx="11914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b="1" dirty="0">
                <a:solidFill>
                  <a:srgbClr val="2C4164"/>
                </a:solidFill>
              </a:rPr>
              <a:t>Camarote 109 B a 115 B  </a:t>
            </a:r>
          </a:p>
          <a:p>
            <a:pPr algn="ctr"/>
            <a:r>
              <a:rPr lang="pt-BR" sz="700" b="1" dirty="0">
                <a:solidFill>
                  <a:srgbClr val="2C4164"/>
                </a:solidFill>
              </a:rPr>
              <a:t> </a:t>
            </a:r>
            <a:r>
              <a:rPr lang="pt-BR" sz="700" dirty="0">
                <a:solidFill>
                  <a:srgbClr val="2C4164"/>
                </a:solidFill>
              </a:rPr>
              <a:t>47 m² cada </a:t>
            </a:r>
          </a:p>
          <a:p>
            <a:pPr algn="ctr"/>
            <a:r>
              <a:rPr lang="pt-BR" sz="800" b="1" dirty="0">
                <a:solidFill>
                  <a:srgbClr val="2C4164"/>
                </a:solidFill>
              </a:rPr>
              <a:t>30 pessoas</a:t>
            </a:r>
          </a:p>
        </p:txBody>
      </p:sp>
      <p:sp>
        <p:nvSpPr>
          <p:cNvPr id="42" name="Lágrima 41">
            <a:extLst>
              <a:ext uri="{FF2B5EF4-FFF2-40B4-BE49-F238E27FC236}">
                <a16:creationId xmlns:a16="http://schemas.microsoft.com/office/drawing/2014/main" id="{291113E2-9077-4084-8ABD-FFE85A059C4A}"/>
              </a:ext>
            </a:extLst>
          </p:cNvPr>
          <p:cNvSpPr/>
          <p:nvPr/>
        </p:nvSpPr>
        <p:spPr>
          <a:xfrm rot="8096124">
            <a:off x="2908497" y="1919729"/>
            <a:ext cx="66853" cy="66448"/>
          </a:xfrm>
          <a:prstGeom prst="teardrop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B10AA4D4-9DDE-49C1-A15F-15948A704390}"/>
              </a:ext>
            </a:extLst>
          </p:cNvPr>
          <p:cNvCxnSpPr>
            <a:cxnSpLocks/>
          </p:cNvCxnSpPr>
          <p:nvPr/>
        </p:nvCxnSpPr>
        <p:spPr>
          <a:xfrm>
            <a:off x="2939407" y="1952954"/>
            <a:ext cx="0" cy="72457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7EA79675-A363-4BB6-87AF-28932C8AD24F}"/>
              </a:ext>
            </a:extLst>
          </p:cNvPr>
          <p:cNvSpPr txBox="1"/>
          <p:nvPr/>
        </p:nvSpPr>
        <p:spPr>
          <a:xfrm>
            <a:off x="3487740" y="1962752"/>
            <a:ext cx="10003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b="1" dirty="0">
                <a:solidFill>
                  <a:srgbClr val="2C4164"/>
                </a:solidFill>
              </a:rPr>
              <a:t>Camarote 108 B </a:t>
            </a:r>
          </a:p>
          <a:p>
            <a:pPr algn="ctr"/>
            <a:r>
              <a:rPr lang="pt-BR" sz="700" b="1" dirty="0">
                <a:solidFill>
                  <a:srgbClr val="2C4164"/>
                </a:solidFill>
              </a:rPr>
              <a:t> 94 </a:t>
            </a:r>
            <a:r>
              <a:rPr lang="pt-BR" sz="700" dirty="0">
                <a:solidFill>
                  <a:srgbClr val="2C4164"/>
                </a:solidFill>
              </a:rPr>
              <a:t>m² </a:t>
            </a:r>
            <a:endParaRPr lang="pt-BR" sz="800" dirty="0">
              <a:solidFill>
                <a:srgbClr val="2C4164"/>
              </a:solidFill>
            </a:endParaRPr>
          </a:p>
          <a:p>
            <a:pPr algn="ctr"/>
            <a:r>
              <a:rPr lang="pt-BR" sz="700" b="1" dirty="0">
                <a:solidFill>
                  <a:srgbClr val="2C4164"/>
                </a:solidFill>
              </a:rPr>
              <a:t>80 pessoas</a:t>
            </a:r>
          </a:p>
        </p:txBody>
      </p:sp>
      <p:sp>
        <p:nvSpPr>
          <p:cNvPr id="45" name="Lágrima 44">
            <a:extLst>
              <a:ext uri="{FF2B5EF4-FFF2-40B4-BE49-F238E27FC236}">
                <a16:creationId xmlns:a16="http://schemas.microsoft.com/office/drawing/2014/main" id="{510A65DB-9143-4F3D-869D-5DE49D812798}"/>
              </a:ext>
            </a:extLst>
          </p:cNvPr>
          <p:cNvSpPr/>
          <p:nvPr/>
        </p:nvSpPr>
        <p:spPr>
          <a:xfrm rot="8096124">
            <a:off x="4002590" y="2345085"/>
            <a:ext cx="66853" cy="66448"/>
          </a:xfrm>
          <a:prstGeom prst="teardrop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392D26F8-742D-40DB-B501-137AF244EDC0}"/>
              </a:ext>
            </a:extLst>
          </p:cNvPr>
          <p:cNvCxnSpPr>
            <a:cxnSpLocks/>
          </p:cNvCxnSpPr>
          <p:nvPr/>
        </p:nvCxnSpPr>
        <p:spPr>
          <a:xfrm>
            <a:off x="4033500" y="2378310"/>
            <a:ext cx="2516" cy="67364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2AB317D9-BA55-4441-8417-BB64A6FA12BE}"/>
              </a:ext>
            </a:extLst>
          </p:cNvPr>
          <p:cNvSpPr txBox="1"/>
          <p:nvPr/>
        </p:nvSpPr>
        <p:spPr>
          <a:xfrm>
            <a:off x="4035530" y="2296824"/>
            <a:ext cx="8097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b="1" dirty="0">
                <a:solidFill>
                  <a:srgbClr val="2C4164"/>
                </a:solidFill>
              </a:rPr>
              <a:t>Camarote 107 B </a:t>
            </a:r>
          </a:p>
          <a:p>
            <a:pPr algn="ctr"/>
            <a:r>
              <a:rPr lang="pt-BR" sz="700" b="1" dirty="0">
                <a:solidFill>
                  <a:srgbClr val="2C4164"/>
                </a:solidFill>
              </a:rPr>
              <a:t> 103 </a:t>
            </a:r>
            <a:r>
              <a:rPr lang="pt-BR" sz="700" dirty="0">
                <a:solidFill>
                  <a:srgbClr val="2C4164"/>
                </a:solidFill>
              </a:rPr>
              <a:t>m² </a:t>
            </a:r>
          </a:p>
          <a:p>
            <a:pPr algn="ctr"/>
            <a:r>
              <a:rPr lang="pt-BR" sz="800" b="1" dirty="0">
                <a:solidFill>
                  <a:srgbClr val="2C4164"/>
                </a:solidFill>
              </a:rPr>
              <a:t>96 pessoas</a:t>
            </a:r>
          </a:p>
        </p:txBody>
      </p:sp>
      <p:sp>
        <p:nvSpPr>
          <p:cNvPr id="48" name="Lágrima 47">
            <a:extLst>
              <a:ext uri="{FF2B5EF4-FFF2-40B4-BE49-F238E27FC236}">
                <a16:creationId xmlns:a16="http://schemas.microsoft.com/office/drawing/2014/main" id="{07627632-E2E1-4F4B-8F46-1B0D765056E0}"/>
              </a:ext>
            </a:extLst>
          </p:cNvPr>
          <p:cNvSpPr/>
          <p:nvPr/>
        </p:nvSpPr>
        <p:spPr>
          <a:xfrm rot="8096124">
            <a:off x="4451080" y="2715204"/>
            <a:ext cx="66853" cy="66448"/>
          </a:xfrm>
          <a:prstGeom prst="teardrop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B05B9893-6E25-4BC3-8544-EB63F39A567A}"/>
              </a:ext>
            </a:extLst>
          </p:cNvPr>
          <p:cNvCxnSpPr>
            <a:cxnSpLocks/>
          </p:cNvCxnSpPr>
          <p:nvPr/>
        </p:nvCxnSpPr>
        <p:spPr>
          <a:xfrm>
            <a:off x="4481990" y="2748429"/>
            <a:ext cx="0" cy="46475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C2D33F9B-31C6-4C3D-94A5-C6FB555475FE}"/>
              </a:ext>
            </a:extLst>
          </p:cNvPr>
          <p:cNvSpPr txBox="1"/>
          <p:nvPr/>
        </p:nvSpPr>
        <p:spPr>
          <a:xfrm>
            <a:off x="4388110" y="1589788"/>
            <a:ext cx="6976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700" b="1" dirty="0">
                <a:solidFill>
                  <a:srgbClr val="2F466C"/>
                </a:solidFill>
              </a:rPr>
              <a:t>Sala 105 B </a:t>
            </a:r>
          </a:p>
          <a:p>
            <a:pPr algn="ctr"/>
            <a:r>
              <a:rPr lang="pt-BR" sz="700" dirty="0">
                <a:solidFill>
                  <a:srgbClr val="2F466C"/>
                </a:solidFill>
              </a:rPr>
              <a:t>137 m²</a:t>
            </a:r>
          </a:p>
          <a:p>
            <a:pPr algn="ctr"/>
            <a:r>
              <a:rPr lang="pt-BR" sz="800" b="1" dirty="0">
                <a:solidFill>
                  <a:srgbClr val="2F466C"/>
                </a:solidFill>
              </a:rPr>
              <a:t>120 pessoas</a:t>
            </a:r>
            <a:endParaRPr lang="pt-BR" sz="700" b="1" dirty="0">
              <a:solidFill>
                <a:srgbClr val="2F466C"/>
              </a:solidFill>
            </a:endParaRPr>
          </a:p>
        </p:txBody>
      </p: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2239119C-2E3A-4F9D-9841-5E35C81F871F}"/>
              </a:ext>
            </a:extLst>
          </p:cNvPr>
          <p:cNvCxnSpPr>
            <a:cxnSpLocks/>
          </p:cNvCxnSpPr>
          <p:nvPr/>
        </p:nvCxnSpPr>
        <p:spPr>
          <a:xfrm flipH="1">
            <a:off x="4727872" y="2044015"/>
            <a:ext cx="18104" cy="1804700"/>
          </a:xfrm>
          <a:prstGeom prst="line">
            <a:avLst/>
          </a:prstGeom>
          <a:ln>
            <a:solidFill>
              <a:srgbClr val="324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Lágrima 51">
            <a:extLst>
              <a:ext uri="{FF2B5EF4-FFF2-40B4-BE49-F238E27FC236}">
                <a16:creationId xmlns:a16="http://schemas.microsoft.com/office/drawing/2014/main" id="{6B1178EF-50E3-4D5B-ACEA-8C10A5181C16}"/>
              </a:ext>
            </a:extLst>
          </p:cNvPr>
          <p:cNvSpPr/>
          <p:nvPr/>
        </p:nvSpPr>
        <p:spPr>
          <a:xfrm rot="2700000" flipV="1">
            <a:off x="4712550" y="1990175"/>
            <a:ext cx="66853" cy="66448"/>
          </a:xfrm>
          <a:prstGeom prst="teardrop">
            <a:avLst/>
          </a:prstGeom>
          <a:solidFill>
            <a:srgbClr val="324A72"/>
          </a:solidFill>
          <a:ln>
            <a:solidFill>
              <a:srgbClr val="324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79893C8-3051-4462-BB3D-B1785EA8B09E}"/>
              </a:ext>
            </a:extLst>
          </p:cNvPr>
          <p:cNvSpPr txBox="1"/>
          <p:nvPr/>
        </p:nvSpPr>
        <p:spPr>
          <a:xfrm>
            <a:off x="4650082" y="2079373"/>
            <a:ext cx="770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b="1" dirty="0">
                <a:solidFill>
                  <a:srgbClr val="2F466C"/>
                </a:solidFill>
              </a:rPr>
              <a:t>Sala 104 B </a:t>
            </a:r>
          </a:p>
          <a:p>
            <a:pPr algn="ctr"/>
            <a:r>
              <a:rPr lang="pt-BR" sz="700" dirty="0">
                <a:solidFill>
                  <a:srgbClr val="2F466C"/>
                </a:solidFill>
              </a:rPr>
              <a:t>137 m²</a:t>
            </a:r>
          </a:p>
          <a:p>
            <a:pPr algn="ctr"/>
            <a:r>
              <a:rPr lang="pt-BR" sz="800" b="1" dirty="0">
                <a:solidFill>
                  <a:srgbClr val="2F466C"/>
                </a:solidFill>
              </a:rPr>
              <a:t>120 pessoas</a:t>
            </a:r>
            <a:endParaRPr lang="pt-BR" sz="700" b="1" dirty="0">
              <a:solidFill>
                <a:srgbClr val="2F466C"/>
              </a:solidFill>
            </a:endParaRPr>
          </a:p>
        </p:txBody>
      </p: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5050AB40-0B00-480B-A131-A8354B7BCA3E}"/>
              </a:ext>
            </a:extLst>
          </p:cNvPr>
          <p:cNvCxnSpPr>
            <a:cxnSpLocks/>
          </p:cNvCxnSpPr>
          <p:nvPr/>
        </p:nvCxnSpPr>
        <p:spPr>
          <a:xfrm>
            <a:off x="5017950" y="2562176"/>
            <a:ext cx="0" cy="1379560"/>
          </a:xfrm>
          <a:prstGeom prst="line">
            <a:avLst/>
          </a:prstGeom>
          <a:ln>
            <a:solidFill>
              <a:srgbClr val="324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Lágrima 54">
            <a:extLst>
              <a:ext uri="{FF2B5EF4-FFF2-40B4-BE49-F238E27FC236}">
                <a16:creationId xmlns:a16="http://schemas.microsoft.com/office/drawing/2014/main" id="{D221C004-BADE-40C9-B4A0-77FF210F43F7}"/>
              </a:ext>
            </a:extLst>
          </p:cNvPr>
          <p:cNvSpPr/>
          <p:nvPr/>
        </p:nvSpPr>
        <p:spPr>
          <a:xfrm rot="2700000" flipV="1">
            <a:off x="4984524" y="2508336"/>
            <a:ext cx="66853" cy="66448"/>
          </a:xfrm>
          <a:prstGeom prst="teardrop">
            <a:avLst/>
          </a:prstGeom>
          <a:solidFill>
            <a:srgbClr val="324A72"/>
          </a:solidFill>
          <a:ln>
            <a:solidFill>
              <a:srgbClr val="324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57AD9058-B190-4948-8D2F-F37B2CFA87F8}"/>
              </a:ext>
            </a:extLst>
          </p:cNvPr>
          <p:cNvSpPr txBox="1"/>
          <p:nvPr/>
        </p:nvSpPr>
        <p:spPr>
          <a:xfrm>
            <a:off x="5025846" y="2487778"/>
            <a:ext cx="6976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700" b="1" dirty="0">
                <a:solidFill>
                  <a:srgbClr val="2F466C"/>
                </a:solidFill>
              </a:rPr>
              <a:t>Sala 103 B </a:t>
            </a:r>
          </a:p>
          <a:p>
            <a:pPr algn="ctr"/>
            <a:r>
              <a:rPr lang="pt-BR" sz="700" dirty="0">
                <a:solidFill>
                  <a:srgbClr val="2F466C"/>
                </a:solidFill>
              </a:rPr>
              <a:t>138 m²</a:t>
            </a:r>
          </a:p>
          <a:p>
            <a:pPr algn="ctr"/>
            <a:r>
              <a:rPr lang="pt-BR" sz="800" b="1" dirty="0">
                <a:solidFill>
                  <a:srgbClr val="2F466C"/>
                </a:solidFill>
              </a:rPr>
              <a:t>120 pessoas</a:t>
            </a:r>
            <a:endParaRPr lang="pt-BR" sz="700" b="1" dirty="0">
              <a:solidFill>
                <a:srgbClr val="2F466C"/>
              </a:solidFill>
            </a:endParaRPr>
          </a:p>
        </p:txBody>
      </p: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DA6413DD-3C14-41F6-821A-48B5FB819E82}"/>
              </a:ext>
            </a:extLst>
          </p:cNvPr>
          <p:cNvCxnSpPr>
            <a:cxnSpLocks/>
          </p:cNvCxnSpPr>
          <p:nvPr/>
        </p:nvCxnSpPr>
        <p:spPr>
          <a:xfrm>
            <a:off x="5383712" y="2942005"/>
            <a:ext cx="0" cy="1132902"/>
          </a:xfrm>
          <a:prstGeom prst="line">
            <a:avLst/>
          </a:prstGeom>
          <a:ln>
            <a:solidFill>
              <a:srgbClr val="324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Lágrima 57">
            <a:extLst>
              <a:ext uri="{FF2B5EF4-FFF2-40B4-BE49-F238E27FC236}">
                <a16:creationId xmlns:a16="http://schemas.microsoft.com/office/drawing/2014/main" id="{B8B962FB-79B3-4A40-83FE-DDA535D18065}"/>
              </a:ext>
            </a:extLst>
          </p:cNvPr>
          <p:cNvSpPr/>
          <p:nvPr/>
        </p:nvSpPr>
        <p:spPr>
          <a:xfrm rot="2700000" flipV="1">
            <a:off x="5350286" y="2888165"/>
            <a:ext cx="66853" cy="66448"/>
          </a:xfrm>
          <a:prstGeom prst="teardrop">
            <a:avLst/>
          </a:prstGeom>
          <a:solidFill>
            <a:srgbClr val="324A72"/>
          </a:solidFill>
          <a:ln>
            <a:solidFill>
              <a:srgbClr val="324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4F6D2354-1BC8-46A6-B19E-90B346AF68E2}"/>
              </a:ext>
            </a:extLst>
          </p:cNvPr>
          <p:cNvSpPr txBox="1"/>
          <p:nvPr/>
        </p:nvSpPr>
        <p:spPr>
          <a:xfrm>
            <a:off x="3901594" y="5184347"/>
            <a:ext cx="763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b="1" dirty="0">
                <a:solidFill>
                  <a:srgbClr val="2F466C"/>
                </a:solidFill>
              </a:rPr>
              <a:t>Sala 102 B</a:t>
            </a:r>
          </a:p>
          <a:p>
            <a:pPr algn="ctr"/>
            <a:r>
              <a:rPr lang="pt-BR" sz="700" dirty="0">
                <a:solidFill>
                  <a:srgbClr val="2F466C"/>
                </a:solidFill>
              </a:rPr>
              <a:t>389 m²</a:t>
            </a:r>
          </a:p>
          <a:p>
            <a:pPr algn="ctr"/>
            <a:r>
              <a:rPr lang="pt-BR" sz="800" b="1" dirty="0">
                <a:solidFill>
                  <a:srgbClr val="2F466C"/>
                </a:solidFill>
              </a:rPr>
              <a:t>484 pessoas</a:t>
            </a:r>
            <a:endParaRPr lang="pt-BR" sz="700" b="1" dirty="0">
              <a:solidFill>
                <a:srgbClr val="2F466C"/>
              </a:solidFill>
            </a:endParaRPr>
          </a:p>
        </p:txBody>
      </p:sp>
      <p:cxnSp>
        <p:nvCxnSpPr>
          <p:cNvPr id="64" name="Conector reto 63">
            <a:extLst>
              <a:ext uri="{FF2B5EF4-FFF2-40B4-BE49-F238E27FC236}">
                <a16:creationId xmlns:a16="http://schemas.microsoft.com/office/drawing/2014/main" id="{6D0F10A5-98A4-49DD-9FC7-85AFE0FD2D56}"/>
              </a:ext>
            </a:extLst>
          </p:cNvPr>
          <p:cNvCxnSpPr>
            <a:cxnSpLocks/>
          </p:cNvCxnSpPr>
          <p:nvPr/>
        </p:nvCxnSpPr>
        <p:spPr>
          <a:xfrm flipV="1">
            <a:off x="4285507" y="4349432"/>
            <a:ext cx="0" cy="785011"/>
          </a:xfrm>
          <a:prstGeom prst="line">
            <a:avLst/>
          </a:prstGeom>
          <a:ln>
            <a:solidFill>
              <a:srgbClr val="324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Lágrima 64">
            <a:extLst>
              <a:ext uri="{FF2B5EF4-FFF2-40B4-BE49-F238E27FC236}">
                <a16:creationId xmlns:a16="http://schemas.microsoft.com/office/drawing/2014/main" id="{4EE504AA-08FB-4ACC-A0C1-83622C5A2CBE}"/>
              </a:ext>
            </a:extLst>
          </p:cNvPr>
          <p:cNvSpPr/>
          <p:nvPr/>
        </p:nvSpPr>
        <p:spPr>
          <a:xfrm rot="13500000" flipV="1">
            <a:off x="4252080" y="5121834"/>
            <a:ext cx="66853" cy="66448"/>
          </a:xfrm>
          <a:prstGeom prst="teardrop">
            <a:avLst/>
          </a:prstGeom>
          <a:solidFill>
            <a:srgbClr val="324A72"/>
          </a:solidFill>
          <a:ln>
            <a:solidFill>
              <a:srgbClr val="324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F09EB461-5CF9-4462-8072-89E5E1F6EDAE}"/>
              </a:ext>
            </a:extLst>
          </p:cNvPr>
          <p:cNvSpPr txBox="1"/>
          <p:nvPr/>
        </p:nvSpPr>
        <p:spPr>
          <a:xfrm>
            <a:off x="4365155" y="5605101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800" b="1" dirty="0">
                <a:solidFill>
                  <a:srgbClr val="2F466C"/>
                </a:solidFill>
              </a:rPr>
              <a:t>Sala 101 B</a:t>
            </a:r>
          </a:p>
          <a:p>
            <a:pPr algn="ctr"/>
            <a:r>
              <a:rPr lang="pt-BR" sz="800" dirty="0">
                <a:solidFill>
                  <a:srgbClr val="2F466C"/>
                </a:solidFill>
              </a:rPr>
              <a:t>195 m²</a:t>
            </a:r>
          </a:p>
          <a:p>
            <a:pPr algn="ctr"/>
            <a:r>
              <a:rPr lang="pt-BR" sz="800" b="1" dirty="0">
                <a:solidFill>
                  <a:srgbClr val="2F466C"/>
                </a:solidFill>
              </a:rPr>
              <a:t>210 pessoas</a:t>
            </a:r>
            <a:endParaRPr lang="pt-BR" sz="700" b="1" dirty="0">
              <a:solidFill>
                <a:srgbClr val="2F466C"/>
              </a:solidFill>
            </a:endParaRPr>
          </a:p>
        </p:txBody>
      </p:sp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id="{008F3E8D-B76D-49FE-A4CA-E5E9D1CD66FE}"/>
              </a:ext>
            </a:extLst>
          </p:cNvPr>
          <p:cNvCxnSpPr>
            <a:cxnSpLocks/>
          </p:cNvCxnSpPr>
          <p:nvPr/>
        </p:nvCxnSpPr>
        <p:spPr>
          <a:xfrm flipV="1">
            <a:off x="4716206" y="4492489"/>
            <a:ext cx="26902" cy="1062708"/>
          </a:xfrm>
          <a:prstGeom prst="line">
            <a:avLst/>
          </a:prstGeom>
          <a:ln>
            <a:solidFill>
              <a:srgbClr val="324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Lágrima 67">
            <a:extLst>
              <a:ext uri="{FF2B5EF4-FFF2-40B4-BE49-F238E27FC236}">
                <a16:creationId xmlns:a16="http://schemas.microsoft.com/office/drawing/2014/main" id="{9265CE91-3EE1-402F-BE36-52F1C28DB1F3}"/>
              </a:ext>
            </a:extLst>
          </p:cNvPr>
          <p:cNvSpPr/>
          <p:nvPr/>
        </p:nvSpPr>
        <p:spPr>
          <a:xfrm rot="13500000" flipV="1">
            <a:off x="4682779" y="5542588"/>
            <a:ext cx="66853" cy="66448"/>
          </a:xfrm>
          <a:prstGeom prst="teardrop">
            <a:avLst/>
          </a:prstGeom>
          <a:solidFill>
            <a:srgbClr val="324A72"/>
          </a:solidFill>
          <a:ln>
            <a:solidFill>
              <a:srgbClr val="324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759CAC2E-96AB-4E4A-95AC-1E2A64C1A045}"/>
              </a:ext>
            </a:extLst>
          </p:cNvPr>
          <p:cNvSpPr txBox="1"/>
          <p:nvPr/>
        </p:nvSpPr>
        <p:spPr>
          <a:xfrm>
            <a:off x="4766031" y="6075560"/>
            <a:ext cx="6976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700" b="1" dirty="0">
                <a:solidFill>
                  <a:srgbClr val="2F466C"/>
                </a:solidFill>
              </a:rPr>
              <a:t>Sala 100 B</a:t>
            </a:r>
          </a:p>
          <a:p>
            <a:pPr algn="ctr"/>
            <a:r>
              <a:rPr lang="pt-BR" sz="700" dirty="0">
                <a:solidFill>
                  <a:srgbClr val="2F466C"/>
                </a:solidFill>
              </a:rPr>
              <a:t>196 m²</a:t>
            </a:r>
          </a:p>
          <a:p>
            <a:pPr algn="ctr"/>
            <a:r>
              <a:rPr lang="pt-BR" sz="800" b="1" dirty="0">
                <a:solidFill>
                  <a:srgbClr val="2F466C"/>
                </a:solidFill>
              </a:rPr>
              <a:t>210 pessoas</a:t>
            </a:r>
            <a:endParaRPr lang="pt-BR" sz="700" b="1" dirty="0">
              <a:solidFill>
                <a:srgbClr val="2F466C"/>
              </a:solidFill>
            </a:endParaRPr>
          </a:p>
        </p:txBody>
      </p:sp>
      <p:cxnSp>
        <p:nvCxnSpPr>
          <p:cNvPr id="70" name="Conector reto 69">
            <a:extLst>
              <a:ext uri="{FF2B5EF4-FFF2-40B4-BE49-F238E27FC236}">
                <a16:creationId xmlns:a16="http://schemas.microsoft.com/office/drawing/2014/main" id="{13453EF9-DB97-410E-881B-7C5D2DC18B5B}"/>
              </a:ext>
            </a:extLst>
          </p:cNvPr>
          <p:cNvCxnSpPr>
            <a:cxnSpLocks/>
          </p:cNvCxnSpPr>
          <p:nvPr/>
        </p:nvCxnSpPr>
        <p:spPr>
          <a:xfrm flipV="1">
            <a:off x="5117082" y="4522306"/>
            <a:ext cx="0" cy="1503350"/>
          </a:xfrm>
          <a:prstGeom prst="line">
            <a:avLst/>
          </a:prstGeom>
          <a:ln>
            <a:solidFill>
              <a:srgbClr val="324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Lágrima 70">
            <a:extLst>
              <a:ext uri="{FF2B5EF4-FFF2-40B4-BE49-F238E27FC236}">
                <a16:creationId xmlns:a16="http://schemas.microsoft.com/office/drawing/2014/main" id="{8578159A-647B-4579-B8D9-70F93110D9B1}"/>
              </a:ext>
            </a:extLst>
          </p:cNvPr>
          <p:cNvSpPr/>
          <p:nvPr/>
        </p:nvSpPr>
        <p:spPr>
          <a:xfrm rot="13500000" flipV="1">
            <a:off x="5083655" y="6013047"/>
            <a:ext cx="66853" cy="66448"/>
          </a:xfrm>
          <a:prstGeom prst="teardrop">
            <a:avLst/>
          </a:prstGeom>
          <a:solidFill>
            <a:srgbClr val="324A72"/>
          </a:solidFill>
          <a:ln>
            <a:solidFill>
              <a:srgbClr val="324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17FF1B02-2250-4945-AFC4-30C1586F555D}"/>
              </a:ext>
            </a:extLst>
          </p:cNvPr>
          <p:cNvSpPr txBox="1"/>
          <p:nvPr/>
        </p:nvSpPr>
        <p:spPr>
          <a:xfrm>
            <a:off x="3157812" y="5150389"/>
            <a:ext cx="763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b="1" dirty="0">
                <a:solidFill>
                  <a:srgbClr val="2F466C"/>
                </a:solidFill>
              </a:rPr>
              <a:t>Sala 106 B</a:t>
            </a:r>
          </a:p>
          <a:p>
            <a:pPr algn="ctr"/>
            <a:r>
              <a:rPr lang="pt-BR" sz="700" dirty="0">
                <a:solidFill>
                  <a:srgbClr val="2F466C"/>
                </a:solidFill>
              </a:rPr>
              <a:t>194 m²</a:t>
            </a:r>
          </a:p>
          <a:p>
            <a:pPr algn="ctr"/>
            <a:r>
              <a:rPr lang="pt-BR" sz="800" b="1" dirty="0">
                <a:solidFill>
                  <a:srgbClr val="2F466C"/>
                </a:solidFill>
              </a:rPr>
              <a:t>210 pessoas</a:t>
            </a:r>
            <a:endParaRPr lang="pt-BR" sz="700" b="1" dirty="0">
              <a:solidFill>
                <a:srgbClr val="2F466C"/>
              </a:solidFill>
            </a:endParaRPr>
          </a:p>
        </p:txBody>
      </p:sp>
      <p:cxnSp>
        <p:nvCxnSpPr>
          <p:cNvPr id="73" name="Conector reto 72">
            <a:extLst>
              <a:ext uri="{FF2B5EF4-FFF2-40B4-BE49-F238E27FC236}">
                <a16:creationId xmlns:a16="http://schemas.microsoft.com/office/drawing/2014/main" id="{713003D7-F2E6-48F3-90B5-7001CD5E60C9}"/>
              </a:ext>
            </a:extLst>
          </p:cNvPr>
          <p:cNvCxnSpPr>
            <a:cxnSpLocks/>
          </p:cNvCxnSpPr>
          <p:nvPr/>
        </p:nvCxnSpPr>
        <p:spPr>
          <a:xfrm flipV="1">
            <a:off x="3665550" y="3881645"/>
            <a:ext cx="553282" cy="1152165"/>
          </a:xfrm>
          <a:prstGeom prst="line">
            <a:avLst/>
          </a:prstGeom>
          <a:ln>
            <a:solidFill>
              <a:srgbClr val="324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Lágrima 73">
            <a:extLst>
              <a:ext uri="{FF2B5EF4-FFF2-40B4-BE49-F238E27FC236}">
                <a16:creationId xmlns:a16="http://schemas.microsoft.com/office/drawing/2014/main" id="{17580C34-C07F-433E-8951-97C1E66D3D2B}"/>
              </a:ext>
            </a:extLst>
          </p:cNvPr>
          <p:cNvSpPr/>
          <p:nvPr/>
        </p:nvSpPr>
        <p:spPr>
          <a:xfrm rot="14873445" flipV="1">
            <a:off x="3632133" y="5026006"/>
            <a:ext cx="66853" cy="66448"/>
          </a:xfrm>
          <a:prstGeom prst="teardrop">
            <a:avLst/>
          </a:prstGeom>
          <a:solidFill>
            <a:srgbClr val="324A72"/>
          </a:solidFill>
          <a:ln>
            <a:solidFill>
              <a:srgbClr val="324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object 33">
            <a:extLst>
              <a:ext uri="{FF2B5EF4-FFF2-40B4-BE49-F238E27FC236}">
                <a16:creationId xmlns:a16="http://schemas.microsoft.com/office/drawing/2014/main" id="{15F8E355-18F1-40A9-A35B-F0BA18EE0008}"/>
              </a:ext>
            </a:extLst>
          </p:cNvPr>
          <p:cNvSpPr txBox="1"/>
          <p:nvPr/>
        </p:nvSpPr>
        <p:spPr>
          <a:xfrm rot="1329523">
            <a:off x="5117107" y="4922602"/>
            <a:ext cx="394059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lang="pt-BR" sz="600" dirty="0">
                <a:latin typeface="Arial" panose="020B0604020202020204" pitchFamily="34" charset="0"/>
                <a:cs typeface="Arial" panose="020B0604020202020204" pitchFamily="34" charset="0"/>
              </a:rPr>
              <a:t>Elevador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902503A2-D8CA-4B4C-BE0C-46EC951FE8D2}"/>
              </a:ext>
            </a:extLst>
          </p:cNvPr>
          <p:cNvSpPr txBox="1"/>
          <p:nvPr/>
        </p:nvSpPr>
        <p:spPr>
          <a:xfrm>
            <a:off x="108291" y="6543797"/>
            <a:ext cx="71228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i="1" dirty="0">
                <a:solidFill>
                  <a:srgbClr val="2C4164"/>
                </a:solidFill>
              </a:rPr>
              <a:t>Obs.: </a:t>
            </a:r>
            <a:r>
              <a:rPr lang="pt-BR" sz="1050" i="1" dirty="0">
                <a:solidFill>
                  <a:srgbClr val="2C4164"/>
                </a:solidFill>
              </a:rPr>
              <a:t>As capacidades apresentadas na planta são em </a:t>
            </a:r>
            <a:r>
              <a:rPr lang="pt-BR" sz="1050" b="1" i="1" dirty="0">
                <a:solidFill>
                  <a:srgbClr val="2C4164"/>
                </a:solidFill>
              </a:rPr>
              <a:t>formato auditório </a:t>
            </a:r>
            <a:r>
              <a:rPr lang="pt-BR" sz="1050" i="1" dirty="0">
                <a:solidFill>
                  <a:srgbClr val="2C4164"/>
                </a:solidFill>
              </a:rPr>
              <a:t>e podem variar conforme planta do evento.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AE8820FF-9D40-4C55-A901-5D3E16CC3121}"/>
              </a:ext>
            </a:extLst>
          </p:cNvPr>
          <p:cNvSpPr/>
          <p:nvPr/>
        </p:nvSpPr>
        <p:spPr>
          <a:xfrm>
            <a:off x="0" y="166775"/>
            <a:ext cx="167640" cy="383540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7B6BD96F-D652-4A7D-AF56-A9E63CC152C7}"/>
              </a:ext>
            </a:extLst>
          </p:cNvPr>
          <p:cNvSpPr txBox="1"/>
          <p:nvPr/>
        </p:nvSpPr>
        <p:spPr>
          <a:xfrm>
            <a:off x="168124" y="61358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1A63AE"/>
                </a:solidFill>
              </a:rPr>
              <a:t>MEZANINO</a:t>
            </a:r>
          </a:p>
        </p:txBody>
      </p: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BD95FA8C-77E2-4A7D-901B-318111EC2CB9}"/>
              </a:ext>
            </a:extLst>
          </p:cNvPr>
          <p:cNvGrpSpPr/>
          <p:nvPr/>
        </p:nvGrpSpPr>
        <p:grpSpPr>
          <a:xfrm>
            <a:off x="8597179" y="5260168"/>
            <a:ext cx="3407013" cy="518510"/>
            <a:chOff x="8597179" y="5260168"/>
            <a:chExt cx="3407013" cy="518510"/>
          </a:xfrm>
        </p:grpSpPr>
        <p:sp>
          <p:nvSpPr>
            <p:cNvPr id="81" name="object 32">
              <a:extLst>
                <a:ext uri="{FF2B5EF4-FFF2-40B4-BE49-F238E27FC236}">
                  <a16:creationId xmlns:a16="http://schemas.microsoft.com/office/drawing/2014/main" id="{7644A75C-1E03-40B6-88D4-9FC07EAFB124}"/>
                </a:ext>
              </a:extLst>
            </p:cNvPr>
            <p:cNvSpPr txBox="1"/>
            <p:nvPr/>
          </p:nvSpPr>
          <p:spPr>
            <a:xfrm>
              <a:off x="8597179" y="5614301"/>
              <a:ext cx="765749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/>
              <a:r>
                <a:rPr lang="en-US" sz="80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Toaletes</a:t>
              </a:r>
              <a:endParaRPr lang="en-US" sz="8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id="{EA8AAE25-FE55-4D26-9AF0-29AF5E98681F}"/>
                </a:ext>
              </a:extLst>
            </p:cNvPr>
            <p:cNvGrpSpPr/>
            <p:nvPr/>
          </p:nvGrpSpPr>
          <p:grpSpPr>
            <a:xfrm>
              <a:off x="8753703" y="5260168"/>
              <a:ext cx="3250489" cy="518510"/>
              <a:chOff x="8903831" y="5260168"/>
              <a:chExt cx="3250489" cy="518510"/>
            </a:xfrm>
          </p:grpSpPr>
          <p:cxnSp>
            <p:nvCxnSpPr>
              <p:cNvPr id="83" name="Conector reto 82">
                <a:extLst>
                  <a:ext uri="{FF2B5EF4-FFF2-40B4-BE49-F238E27FC236}">
                    <a16:creationId xmlns:a16="http://schemas.microsoft.com/office/drawing/2014/main" id="{C2B1F9BD-FCA1-457C-B7F2-7856E4716E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03831" y="5310587"/>
                <a:ext cx="3092550" cy="7325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object 17">
                <a:extLst>
                  <a:ext uri="{FF2B5EF4-FFF2-40B4-BE49-F238E27FC236}">
                    <a16:creationId xmlns:a16="http://schemas.microsoft.com/office/drawing/2014/main" id="{5B896535-682D-4196-8D84-FE63B31649A2}"/>
                  </a:ext>
                </a:extLst>
              </p:cNvPr>
              <p:cNvSpPr/>
              <p:nvPr/>
            </p:nvSpPr>
            <p:spPr>
              <a:xfrm>
                <a:off x="9062276" y="5273252"/>
                <a:ext cx="128429" cy="154937"/>
              </a:xfrm>
              <a:custGeom>
                <a:avLst/>
                <a:gdLst/>
                <a:ahLst/>
                <a:cxnLst/>
                <a:rect l="l" t="t" r="r" b="b"/>
                <a:pathLst>
                  <a:path w="178435" h="215265">
                    <a:moveTo>
                      <a:pt x="84844" y="0"/>
                    </a:moveTo>
                    <a:lnTo>
                      <a:pt x="45593" y="11316"/>
                    </a:lnTo>
                    <a:lnTo>
                      <a:pt x="16135" y="39027"/>
                    </a:lnTo>
                    <a:lnTo>
                      <a:pt x="1046" y="79491"/>
                    </a:lnTo>
                    <a:lnTo>
                      <a:pt x="0" y="95184"/>
                    </a:lnTo>
                    <a:lnTo>
                      <a:pt x="1922" y="108405"/>
                    </a:lnTo>
                    <a:lnTo>
                      <a:pt x="5714" y="120925"/>
                    </a:lnTo>
                    <a:lnTo>
                      <a:pt x="11226" y="132592"/>
                    </a:lnTo>
                    <a:lnTo>
                      <a:pt x="18308" y="143257"/>
                    </a:lnTo>
                    <a:lnTo>
                      <a:pt x="26810" y="152767"/>
                    </a:lnTo>
                    <a:lnTo>
                      <a:pt x="88888" y="214895"/>
                    </a:lnTo>
                    <a:lnTo>
                      <a:pt x="151042" y="152690"/>
                    </a:lnTo>
                    <a:lnTo>
                      <a:pt x="174212" y="114014"/>
                    </a:lnTo>
                    <a:lnTo>
                      <a:pt x="177952" y="86772"/>
                    </a:lnTo>
                    <a:lnTo>
                      <a:pt x="176479" y="72642"/>
                    </a:lnTo>
                    <a:lnTo>
                      <a:pt x="159788" y="35406"/>
                    </a:lnTo>
                    <a:lnTo>
                      <a:pt x="127877" y="9605"/>
                    </a:lnTo>
                    <a:lnTo>
                      <a:pt x="100171" y="1108"/>
                    </a:lnTo>
                    <a:lnTo>
                      <a:pt x="84844" y="0"/>
                    </a:lnTo>
                    <a:close/>
                  </a:path>
                  <a:path w="178435" h="215265">
                    <a:moveTo>
                      <a:pt x="26721" y="152690"/>
                    </a:moveTo>
                    <a:close/>
                  </a:path>
                </a:pathLst>
              </a:custGeom>
              <a:solidFill>
                <a:srgbClr val="BCA40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endParaRPr/>
              </a:p>
            </p:txBody>
          </p:sp>
          <p:sp>
            <p:nvSpPr>
              <p:cNvPr id="85" name="object 17">
                <a:extLst>
                  <a:ext uri="{FF2B5EF4-FFF2-40B4-BE49-F238E27FC236}">
                    <a16:creationId xmlns:a16="http://schemas.microsoft.com/office/drawing/2014/main" id="{D1AFC35A-9A52-4335-8524-8F48DC61DB9A}"/>
                  </a:ext>
                </a:extLst>
              </p:cNvPr>
              <p:cNvSpPr/>
              <p:nvPr/>
            </p:nvSpPr>
            <p:spPr>
              <a:xfrm>
                <a:off x="9873883" y="5284946"/>
                <a:ext cx="128429" cy="154937"/>
              </a:xfrm>
              <a:custGeom>
                <a:avLst/>
                <a:gdLst/>
                <a:ahLst/>
                <a:cxnLst/>
                <a:rect l="l" t="t" r="r" b="b"/>
                <a:pathLst>
                  <a:path w="178435" h="215265">
                    <a:moveTo>
                      <a:pt x="84844" y="0"/>
                    </a:moveTo>
                    <a:lnTo>
                      <a:pt x="45593" y="11316"/>
                    </a:lnTo>
                    <a:lnTo>
                      <a:pt x="16135" y="39027"/>
                    </a:lnTo>
                    <a:lnTo>
                      <a:pt x="1046" y="79491"/>
                    </a:lnTo>
                    <a:lnTo>
                      <a:pt x="0" y="95184"/>
                    </a:lnTo>
                    <a:lnTo>
                      <a:pt x="1922" y="108405"/>
                    </a:lnTo>
                    <a:lnTo>
                      <a:pt x="5714" y="120925"/>
                    </a:lnTo>
                    <a:lnTo>
                      <a:pt x="11226" y="132592"/>
                    </a:lnTo>
                    <a:lnTo>
                      <a:pt x="18308" y="143257"/>
                    </a:lnTo>
                    <a:lnTo>
                      <a:pt x="26810" y="152767"/>
                    </a:lnTo>
                    <a:lnTo>
                      <a:pt x="88888" y="214895"/>
                    </a:lnTo>
                    <a:lnTo>
                      <a:pt x="151042" y="152690"/>
                    </a:lnTo>
                    <a:lnTo>
                      <a:pt x="174212" y="114014"/>
                    </a:lnTo>
                    <a:lnTo>
                      <a:pt x="177952" y="86772"/>
                    </a:lnTo>
                    <a:lnTo>
                      <a:pt x="176479" y="72642"/>
                    </a:lnTo>
                    <a:lnTo>
                      <a:pt x="159788" y="35406"/>
                    </a:lnTo>
                    <a:lnTo>
                      <a:pt x="127877" y="9605"/>
                    </a:lnTo>
                    <a:lnTo>
                      <a:pt x="100171" y="1108"/>
                    </a:lnTo>
                    <a:lnTo>
                      <a:pt x="84844" y="0"/>
                    </a:lnTo>
                    <a:close/>
                  </a:path>
                  <a:path w="178435" h="215265">
                    <a:moveTo>
                      <a:pt x="26721" y="152690"/>
                    </a:moveTo>
                    <a:close/>
                  </a:path>
                </a:pathLst>
              </a:custGeom>
              <a:solidFill>
                <a:srgbClr val="2F466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endParaRPr/>
              </a:p>
            </p:txBody>
          </p:sp>
          <p:sp>
            <p:nvSpPr>
              <p:cNvPr id="86" name="object 32">
                <a:extLst>
                  <a:ext uri="{FF2B5EF4-FFF2-40B4-BE49-F238E27FC236}">
                    <a16:creationId xmlns:a16="http://schemas.microsoft.com/office/drawing/2014/main" id="{4ACB52A3-0C9F-46D5-BA58-5C9004C5D9EC}"/>
                  </a:ext>
                </a:extLst>
              </p:cNvPr>
              <p:cNvSpPr txBox="1"/>
              <p:nvPr/>
            </p:nvSpPr>
            <p:spPr>
              <a:xfrm>
                <a:off x="9395070" y="5530894"/>
                <a:ext cx="1086053" cy="23083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/>
                <a:r>
                  <a:rPr lang="en-US" sz="800" dirty="0" err="1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Área</a:t>
                </a:r>
                <a:r>
                  <a:rPr lang="en-US" sz="800" dirty="0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Técnica</a:t>
                </a:r>
              </a:p>
              <a:p>
                <a:pPr marL="12700" algn="ctr"/>
                <a:r>
                  <a:rPr lang="en-US" sz="700" i="1" dirty="0" err="1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Acesso</a:t>
                </a:r>
                <a:r>
                  <a:rPr lang="en-US" sz="700" i="1" dirty="0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700" i="1" dirty="0" err="1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Restrito</a:t>
                </a:r>
                <a:endParaRPr lang="en-US" sz="700" i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7" name="Imagem 86">
                <a:extLst>
                  <a:ext uri="{FF2B5EF4-FFF2-40B4-BE49-F238E27FC236}">
                    <a16:creationId xmlns:a16="http://schemas.microsoft.com/office/drawing/2014/main" id="{204DA55A-CF48-4428-A451-BAF3D1E1E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48092" y="5260168"/>
                <a:ext cx="204525" cy="204525"/>
              </a:xfrm>
              <a:prstGeom prst="rect">
                <a:avLst/>
              </a:prstGeom>
            </p:spPr>
          </p:pic>
          <p:sp>
            <p:nvSpPr>
              <p:cNvPr id="88" name="object 32">
                <a:extLst>
                  <a:ext uri="{FF2B5EF4-FFF2-40B4-BE49-F238E27FC236}">
                    <a16:creationId xmlns:a16="http://schemas.microsoft.com/office/drawing/2014/main" id="{9E6D7D7C-891A-4645-A6D6-6450805A253D}"/>
                  </a:ext>
                </a:extLst>
              </p:cNvPr>
              <p:cNvSpPr txBox="1"/>
              <p:nvPr/>
            </p:nvSpPr>
            <p:spPr>
              <a:xfrm>
                <a:off x="10200533" y="5577457"/>
                <a:ext cx="1299642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/>
                <a:r>
                  <a:rPr lang="en-US" sz="800" dirty="0" err="1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</a:t>
                </a:r>
                <a:r>
                  <a:rPr lang="en-US" sz="800" dirty="0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800" dirty="0" err="1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Condicionado</a:t>
                </a:r>
                <a:endParaRPr lang="en-US" sz="8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9" name="Agrupar 88">
                <a:extLst>
                  <a:ext uri="{FF2B5EF4-FFF2-40B4-BE49-F238E27FC236}">
                    <a16:creationId xmlns:a16="http://schemas.microsoft.com/office/drawing/2014/main" id="{5B6790AC-7F3A-41F7-BAC4-F5E0B7EF2203}"/>
                  </a:ext>
                </a:extLst>
              </p:cNvPr>
              <p:cNvGrpSpPr/>
              <p:nvPr/>
            </p:nvGrpSpPr>
            <p:grpSpPr>
              <a:xfrm>
                <a:off x="11583575" y="5262653"/>
                <a:ext cx="180643" cy="204526"/>
                <a:chOff x="8186057" y="4340251"/>
                <a:chExt cx="304800" cy="345097"/>
              </a:xfrm>
            </p:grpSpPr>
            <p:sp>
              <p:nvSpPr>
                <p:cNvPr id="91" name="Retângulo 90">
                  <a:extLst>
                    <a:ext uri="{FF2B5EF4-FFF2-40B4-BE49-F238E27FC236}">
                      <a16:creationId xmlns:a16="http://schemas.microsoft.com/office/drawing/2014/main" id="{1CB62671-BDC8-45E1-8CEB-F81E15319423}"/>
                    </a:ext>
                  </a:extLst>
                </p:cNvPr>
                <p:cNvSpPr/>
                <p:nvPr/>
              </p:nvSpPr>
              <p:spPr>
                <a:xfrm>
                  <a:off x="8186057" y="4340251"/>
                  <a:ext cx="96674" cy="345097"/>
                </a:xfrm>
                <a:prstGeom prst="rect">
                  <a:avLst/>
                </a:prstGeom>
                <a:solidFill>
                  <a:srgbClr val="8BB2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2" name="Retângulo 91">
                  <a:extLst>
                    <a:ext uri="{FF2B5EF4-FFF2-40B4-BE49-F238E27FC236}">
                      <a16:creationId xmlns:a16="http://schemas.microsoft.com/office/drawing/2014/main" id="{49E9BD02-E94A-4A1A-AE77-B5E5C3DE7391}"/>
                    </a:ext>
                  </a:extLst>
                </p:cNvPr>
                <p:cNvSpPr/>
                <p:nvPr/>
              </p:nvSpPr>
              <p:spPr>
                <a:xfrm>
                  <a:off x="8290120" y="4340251"/>
                  <a:ext cx="96674" cy="345097"/>
                </a:xfrm>
                <a:prstGeom prst="rect">
                  <a:avLst/>
                </a:prstGeom>
                <a:solidFill>
                  <a:srgbClr val="8BB2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3" name="Retângulo 92">
                  <a:extLst>
                    <a:ext uri="{FF2B5EF4-FFF2-40B4-BE49-F238E27FC236}">
                      <a16:creationId xmlns:a16="http://schemas.microsoft.com/office/drawing/2014/main" id="{4764B676-5521-4B5E-9AC0-53A767F4137D}"/>
                    </a:ext>
                  </a:extLst>
                </p:cNvPr>
                <p:cNvSpPr/>
                <p:nvPr/>
              </p:nvSpPr>
              <p:spPr>
                <a:xfrm>
                  <a:off x="8394183" y="4340251"/>
                  <a:ext cx="96674" cy="345097"/>
                </a:xfrm>
                <a:prstGeom prst="rect">
                  <a:avLst/>
                </a:prstGeom>
                <a:solidFill>
                  <a:srgbClr val="8BB2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90" name="object 32">
                <a:extLst>
                  <a:ext uri="{FF2B5EF4-FFF2-40B4-BE49-F238E27FC236}">
                    <a16:creationId xmlns:a16="http://schemas.microsoft.com/office/drawing/2014/main" id="{6B85549C-6986-43EF-983E-97A9E993F3E4}"/>
                  </a:ext>
                </a:extLst>
              </p:cNvPr>
              <p:cNvSpPr txBox="1"/>
              <p:nvPr/>
            </p:nvSpPr>
            <p:spPr>
              <a:xfrm>
                <a:off x="11068267" y="5532457"/>
                <a:ext cx="1086053" cy="24622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/>
                <a:r>
                  <a:rPr lang="en-US" sz="800" dirty="0" err="1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Divisória</a:t>
                </a:r>
                <a:endParaRPr lang="en-US" sz="8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700" algn="ctr"/>
                <a:r>
                  <a:rPr lang="en-US" sz="800" dirty="0">
                    <a:solidFill>
                      <a:srgbClr val="6D6E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Modular</a:t>
                </a:r>
                <a:endParaRPr lang="en-US" sz="7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B2ADF3DD-4FE4-CAAB-3CB4-DE1EE1840EE4}"/>
              </a:ext>
            </a:extLst>
          </p:cNvPr>
          <p:cNvGrpSpPr/>
          <p:nvPr/>
        </p:nvGrpSpPr>
        <p:grpSpPr>
          <a:xfrm>
            <a:off x="4044760" y="124732"/>
            <a:ext cx="4102478" cy="1341331"/>
            <a:chOff x="37640" y="133425"/>
            <a:chExt cx="4102478" cy="1341331"/>
          </a:xfrm>
        </p:grpSpPr>
        <p:pic>
          <p:nvPicPr>
            <p:cNvPr id="95" name="Picture 6" descr="Sociedade Brasileira de Patologia">
              <a:extLst>
                <a:ext uri="{FF2B5EF4-FFF2-40B4-BE49-F238E27FC236}">
                  <a16:creationId xmlns:a16="http://schemas.microsoft.com/office/drawing/2014/main" id="{299F2C7F-07A6-99AF-A557-93A14B8BD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478" y="397603"/>
              <a:ext cx="2298802" cy="1077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CaixaDeTexto 95">
              <a:extLst>
                <a:ext uri="{FF2B5EF4-FFF2-40B4-BE49-F238E27FC236}">
                  <a16:creationId xmlns:a16="http://schemas.microsoft.com/office/drawing/2014/main" id="{1630E340-2702-CEF1-C12A-F6CB03F66ECF}"/>
                </a:ext>
              </a:extLst>
            </p:cNvPr>
            <p:cNvSpPr txBox="1"/>
            <p:nvPr/>
          </p:nvSpPr>
          <p:spPr>
            <a:xfrm>
              <a:off x="37640" y="133425"/>
              <a:ext cx="410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666666"/>
                  </a:solidFill>
                  <a:latin typeface="Congenial Light" panose="020B0604020202020204" pitchFamily="2" charset="0"/>
                </a:rPr>
                <a:t>34º Congresso Brasileiro de Patologia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317043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480060" y="685800"/>
            <a:ext cx="6530340" cy="4930140"/>
          </a:xfrm>
          <a:prstGeom prst="rect">
            <a:avLst/>
          </a:prstGeom>
          <a:solidFill>
            <a:srgbClr val="1A6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250012" y="2449237"/>
            <a:ext cx="31470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Beleza, requinte e conforto em um espaço totalmente versátil de 700 m² e capacidade para receber cerca de 250 pessoas em serviço buffet.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Uma experiência única para os visitantes com vista privilegiada para o mar de Salvador e possibilidade de personalização do espaço de acordo com a necessidade do cliente.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250012" y="1561750"/>
            <a:ext cx="2493375" cy="887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3600" b="1" dirty="0">
                <a:solidFill>
                  <a:schemeClr val="bg1"/>
                </a:solidFill>
              </a:rPr>
              <a:t>Restaurante</a:t>
            </a:r>
          </a:p>
          <a:p>
            <a:pPr>
              <a:lnSpc>
                <a:spcPts val="3000"/>
              </a:lnSpc>
            </a:pPr>
            <a:r>
              <a:rPr lang="pt-BR" sz="3600" b="1" dirty="0">
                <a:solidFill>
                  <a:schemeClr val="bg1"/>
                </a:solidFill>
              </a:rPr>
              <a:t>Vista Mar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945212" y="1621954"/>
            <a:ext cx="167640" cy="383540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396240" y="601980"/>
            <a:ext cx="167640" cy="167640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Cadeira em frente a água&#10;&#10;Descrição gerada automaticamente">
            <a:extLst>
              <a:ext uri="{FF2B5EF4-FFF2-40B4-BE49-F238E27FC236}">
                <a16:creationId xmlns:a16="http://schemas.microsoft.com/office/drawing/2014/main" id="{1798FE4C-2E96-489E-A7EE-F7E450E822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6"/>
          <a:stretch/>
        </p:blipFill>
        <p:spPr>
          <a:xfrm>
            <a:off x="7473974" y="328369"/>
            <a:ext cx="4321786" cy="2465070"/>
          </a:xfrm>
          <a:prstGeom prst="rect">
            <a:avLst/>
          </a:prstGeom>
        </p:spPr>
      </p:pic>
      <p:pic>
        <p:nvPicPr>
          <p:cNvPr id="17" name="Imagem 16" descr="Sanduíche com recheios diversos em cima de mesa&#10;&#10;Descrição gerada automaticamente com confiança média">
            <a:extLst>
              <a:ext uri="{FF2B5EF4-FFF2-40B4-BE49-F238E27FC236}">
                <a16:creationId xmlns:a16="http://schemas.microsoft.com/office/drawing/2014/main" id="{3DC5814B-19F1-498B-8B27-243AE97D9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86" y="3429000"/>
            <a:ext cx="4440274" cy="2496910"/>
          </a:xfrm>
          <a:prstGeom prst="rect">
            <a:avLst/>
          </a:prstGeom>
        </p:spPr>
      </p:pic>
      <p:pic>
        <p:nvPicPr>
          <p:cNvPr id="21" name="Imagem 20" descr="Mesa com cadeiras&#10;&#10;Descrição gerada automaticamente">
            <a:extLst>
              <a:ext uri="{FF2B5EF4-FFF2-40B4-BE49-F238E27FC236}">
                <a16:creationId xmlns:a16="http://schemas.microsoft.com/office/drawing/2014/main" id="{DFF97E6A-7BDE-46AA-819C-B2C6967FEC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05" y="1075892"/>
            <a:ext cx="3132530" cy="417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981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50194" y="3983763"/>
            <a:ext cx="4180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1A63AE"/>
                </a:solidFill>
              </a:rPr>
              <a:t>Alimentos &amp; Bebidas</a:t>
            </a:r>
          </a:p>
        </p:txBody>
      </p:sp>
      <p:sp>
        <p:nvSpPr>
          <p:cNvPr id="4" name="Retângulo 3"/>
          <p:cNvSpPr/>
          <p:nvPr/>
        </p:nvSpPr>
        <p:spPr>
          <a:xfrm>
            <a:off x="5402403" y="4103235"/>
            <a:ext cx="167640" cy="383540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981496" y="5072164"/>
            <a:ext cx="4741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Um time de especialistas te ajuda a oferecer uma experiência diferenciada para os seus visitantes. Versatilidade, qualidade e diversas possibilidades de formatação com o melhor da gastronomia.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598327" y="4548396"/>
            <a:ext cx="4114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Uma oferta completa em serviço de A&amp;B </a:t>
            </a:r>
          </a:p>
          <a:p>
            <a:pPr algn="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 variedade de opções e configurações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7" name="Retângulo 6"/>
          <p:cNvSpPr/>
          <p:nvPr/>
        </p:nvSpPr>
        <p:spPr>
          <a:xfrm>
            <a:off x="6289513" y="2923871"/>
            <a:ext cx="1070344" cy="1070344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797564" y="2923871"/>
            <a:ext cx="1070344" cy="1070344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9305615" y="2923871"/>
            <a:ext cx="1070344" cy="1070344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6289513" y="4657051"/>
            <a:ext cx="1070344" cy="1070344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7797564" y="4657051"/>
            <a:ext cx="1070344" cy="1070344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9305615" y="4657051"/>
            <a:ext cx="1070344" cy="1070344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6289513" y="3976921"/>
            <a:ext cx="1070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Almoços</a:t>
            </a: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7786215" y="3993231"/>
            <a:ext cx="1070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Jantares</a:t>
            </a: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9334155" y="3959800"/>
            <a:ext cx="1070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Coffee Breaks</a:t>
            </a: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6289513" y="5779735"/>
            <a:ext cx="1070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Coquetéis</a:t>
            </a: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797564" y="5691643"/>
            <a:ext cx="1070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Outside Catering</a:t>
            </a: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9305615" y="5706036"/>
            <a:ext cx="1070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Projetos Especiais</a:t>
            </a: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600" y="3189694"/>
            <a:ext cx="577575" cy="577575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336" y="3189694"/>
            <a:ext cx="538697" cy="53869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870" y="3166455"/>
            <a:ext cx="562717" cy="56271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57" y="4925829"/>
            <a:ext cx="585128" cy="585128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984" y="4957414"/>
            <a:ext cx="518103" cy="518103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537" y="4819413"/>
            <a:ext cx="745619" cy="7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06577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Uma imagem contendo desenho&#10;&#10;Descrição gerada automaticamente">
            <a:extLst>
              <a:ext uri="{FF2B5EF4-FFF2-40B4-BE49-F238E27FC236}">
                <a16:creationId xmlns:a16="http://schemas.microsoft.com/office/drawing/2014/main" id="{6C8A7D46-B4C9-4475-ADBB-4F6DB71B3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830" y="484311"/>
            <a:ext cx="1891904" cy="188991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183380" y="2624285"/>
            <a:ext cx="2118360" cy="563880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9927482" y="2626394"/>
            <a:ext cx="2118360" cy="563880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4183380" y="4086225"/>
            <a:ext cx="2118360" cy="563880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9927482" y="4078983"/>
            <a:ext cx="2118360" cy="563880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183380" y="2823258"/>
            <a:ext cx="2118360" cy="242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t-BR" sz="1400" b="1" dirty="0">
                <a:solidFill>
                  <a:schemeClr val="bg1"/>
                </a:solidFill>
              </a:rPr>
              <a:t>14 mil m² de área total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9927482" y="2805619"/>
            <a:ext cx="2118360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t-BR" sz="1400" b="1" dirty="0">
                <a:solidFill>
                  <a:schemeClr val="bg1"/>
                </a:solidFill>
              </a:rPr>
              <a:t>Rooftop com 700 m² 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183380" y="4250216"/>
            <a:ext cx="2118360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t-BR" sz="1400" b="1" dirty="0">
                <a:solidFill>
                  <a:schemeClr val="bg1"/>
                </a:solidFill>
              </a:rPr>
              <a:t>20  opções de camarotes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927482" y="4250216"/>
            <a:ext cx="2118360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t-BR" sz="1400" b="1" dirty="0">
                <a:solidFill>
                  <a:schemeClr val="bg1"/>
                </a:solidFill>
              </a:rPr>
              <a:t>Restaurante Vista Mar</a:t>
            </a:r>
          </a:p>
        </p:txBody>
      </p:sp>
      <p:cxnSp>
        <p:nvCxnSpPr>
          <p:cNvPr id="17" name="Conector reto 16"/>
          <p:cNvCxnSpPr/>
          <p:nvPr/>
        </p:nvCxnSpPr>
        <p:spPr>
          <a:xfrm flipH="1" flipV="1">
            <a:off x="6254117" y="3140289"/>
            <a:ext cx="2237615" cy="230805"/>
          </a:xfrm>
          <a:prstGeom prst="line">
            <a:avLst/>
          </a:prstGeom>
          <a:ln w="19050">
            <a:solidFill>
              <a:srgbClr val="EB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V="1">
            <a:off x="8796670" y="3188165"/>
            <a:ext cx="1130812" cy="106196"/>
          </a:xfrm>
          <a:prstGeom prst="line">
            <a:avLst/>
          </a:prstGeom>
          <a:ln w="19050">
            <a:solidFill>
              <a:srgbClr val="EB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6254117" y="3528060"/>
            <a:ext cx="1743073" cy="568643"/>
          </a:xfrm>
          <a:prstGeom prst="line">
            <a:avLst/>
          </a:prstGeom>
          <a:ln w="19050">
            <a:solidFill>
              <a:srgbClr val="EB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H="1" flipV="1">
            <a:off x="8825866" y="3417570"/>
            <a:ext cx="1101616" cy="679133"/>
          </a:xfrm>
          <a:prstGeom prst="line">
            <a:avLst/>
          </a:prstGeom>
          <a:ln w="19050">
            <a:solidFill>
              <a:srgbClr val="EB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1789037" y="1733912"/>
            <a:ext cx="2159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pt-BR" sz="2000" b="1" dirty="0">
                <a:solidFill>
                  <a:schemeClr val="bg1"/>
                </a:solidFill>
              </a:rPr>
              <a:t>Uma incrível</a:t>
            </a:r>
          </a:p>
          <a:p>
            <a:pPr>
              <a:lnSpc>
                <a:spcPts val="1800"/>
              </a:lnSpc>
            </a:pPr>
            <a:r>
              <a:rPr lang="pt-BR" sz="2000" b="1" dirty="0">
                <a:solidFill>
                  <a:schemeClr val="bg1"/>
                </a:solidFill>
              </a:rPr>
              <a:t>vista para o mar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1824312" y="3017362"/>
            <a:ext cx="2159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pt-BR" sz="2000" b="1" dirty="0">
                <a:solidFill>
                  <a:schemeClr val="bg1"/>
                </a:solidFill>
              </a:rPr>
              <a:t>Flexibilidade de configurações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1802204" y="4213074"/>
            <a:ext cx="2159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pt-BR" sz="2000" b="1" dirty="0">
                <a:solidFill>
                  <a:schemeClr val="bg1"/>
                </a:solidFill>
              </a:rPr>
              <a:t>Serviços de</a:t>
            </a:r>
          </a:p>
          <a:p>
            <a:pPr>
              <a:lnSpc>
                <a:spcPts val="1800"/>
              </a:lnSpc>
            </a:pPr>
            <a:r>
              <a:rPr lang="pt-BR" sz="2000" b="1" dirty="0">
                <a:solidFill>
                  <a:schemeClr val="bg1"/>
                </a:solidFill>
              </a:rPr>
              <a:t>alto nível 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1690726" y="1823449"/>
            <a:ext cx="98311" cy="98311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/>
          <p:cNvSpPr/>
          <p:nvPr/>
        </p:nvSpPr>
        <p:spPr>
          <a:xfrm>
            <a:off x="1726001" y="3103147"/>
            <a:ext cx="98311" cy="98311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1726001" y="4309672"/>
            <a:ext cx="98311" cy="98311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8" name="Imagem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5" y="1669803"/>
            <a:ext cx="618107" cy="618107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94" y="4213074"/>
            <a:ext cx="649688" cy="649688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09" y="3000617"/>
            <a:ext cx="567073" cy="5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00512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7998"/>
          </a:xfrm>
          <a:prstGeom prst="rect">
            <a:avLst/>
          </a:prstGeom>
        </p:spPr>
      </p:pic>
      <p:pic>
        <p:nvPicPr>
          <p:cNvPr id="3" name="Imagem 2" descr="Uma imagem contendo desenho&#10;&#10;Descrição gerada automaticamente">
            <a:extLst>
              <a:ext uri="{FF2B5EF4-FFF2-40B4-BE49-F238E27FC236}">
                <a16:creationId xmlns:a16="http://schemas.microsoft.com/office/drawing/2014/main" id="{6C8A7D46-B4C9-4475-ADBB-4F6DB71B3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26567"/>
            <a:ext cx="1516380" cy="151478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71500" y="4820762"/>
            <a:ext cx="2217419" cy="148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pt-BR" sz="2800" b="1" dirty="0">
                <a:solidFill>
                  <a:schemeClr val="bg1"/>
                </a:solidFill>
              </a:rPr>
              <a:t>Diferentes espaços para realizar o</a:t>
            </a:r>
          </a:p>
          <a:p>
            <a:pPr>
              <a:lnSpc>
                <a:spcPts val="2700"/>
              </a:lnSpc>
            </a:pPr>
            <a:r>
              <a:rPr lang="pt-BR" sz="2800" b="1" dirty="0">
                <a:solidFill>
                  <a:schemeClr val="bg1"/>
                </a:solidFill>
              </a:rPr>
              <a:t>seu evento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297180" y="4820762"/>
            <a:ext cx="167640" cy="383540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3863510" y="5216286"/>
            <a:ext cx="2400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Planta de situação para eventos indoor e outdoor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26080" y="1539240"/>
            <a:ext cx="1602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Estacionamento Asa 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523580" y="1935478"/>
            <a:ext cx="1602425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t-BR" sz="1200" b="1" dirty="0">
                <a:solidFill>
                  <a:schemeClr val="bg1"/>
                </a:solidFill>
              </a:rPr>
              <a:t>Restaurante Vista Mar</a:t>
            </a:r>
          </a:p>
          <a:p>
            <a:pPr algn="ctr">
              <a:lnSpc>
                <a:spcPts val="1000"/>
              </a:lnSpc>
            </a:pPr>
            <a:r>
              <a:rPr lang="pt-BR" sz="1050" b="1" dirty="0">
                <a:solidFill>
                  <a:schemeClr val="bg1"/>
                </a:solidFill>
              </a:rPr>
              <a:t>(Mezanino)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125157" y="1943099"/>
            <a:ext cx="1305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Terraço / Rooftop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0596370" y="1539240"/>
            <a:ext cx="1595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Estacionamento Asa B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863510" y="2829726"/>
            <a:ext cx="1660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Pavilhão Asa A (Térreo)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075590" y="2693932"/>
            <a:ext cx="1660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Pavilhão Asa B (Térreo)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650150" y="4402854"/>
            <a:ext cx="1242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Camarote Marés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9685190" y="3983754"/>
            <a:ext cx="1242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Camarote Marés</a:t>
            </a:r>
          </a:p>
        </p:txBody>
      </p:sp>
    </p:spTree>
    <p:extLst>
      <p:ext uri="{BB962C8B-B14F-4D97-AF65-F5344CB8AC3E}">
        <p14:creationId xmlns:p14="http://schemas.microsoft.com/office/powerpoint/2010/main" val="414030239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m 6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1E342642-9593-4BE5-9C52-CCB29D25A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40B12708-F248-4ADA-9CE5-CAA4BBC2FC6B}"/>
              </a:ext>
            </a:extLst>
          </p:cNvPr>
          <p:cNvSpPr/>
          <p:nvPr/>
        </p:nvSpPr>
        <p:spPr>
          <a:xfrm>
            <a:off x="0" y="0"/>
            <a:ext cx="12192000" cy="6972786"/>
          </a:xfrm>
          <a:prstGeom prst="rect">
            <a:avLst/>
          </a:prstGeom>
          <a:solidFill>
            <a:srgbClr val="004A8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3" name="Retângulo 132">
            <a:extLst>
              <a:ext uri="{FF2B5EF4-FFF2-40B4-BE49-F238E27FC236}">
                <a16:creationId xmlns:a16="http://schemas.microsoft.com/office/drawing/2014/main" id="{4A6DA4BB-DEB2-490A-ABB4-A24E56135E0E}"/>
              </a:ext>
            </a:extLst>
          </p:cNvPr>
          <p:cNvSpPr/>
          <p:nvPr/>
        </p:nvSpPr>
        <p:spPr>
          <a:xfrm>
            <a:off x="3556000" y="0"/>
            <a:ext cx="5080000" cy="223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486A527-6590-4878-A3C9-B1D3A534E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353700"/>
              </p:ext>
            </p:extLst>
          </p:nvPr>
        </p:nvGraphicFramePr>
        <p:xfrm>
          <a:off x="773374" y="2023251"/>
          <a:ext cx="10645251" cy="4303717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2673115">
                  <a:extLst>
                    <a:ext uri="{9D8B030D-6E8A-4147-A177-3AD203B41FA5}">
                      <a16:colId xmlns:a16="http://schemas.microsoft.com/office/drawing/2014/main" val="3776151057"/>
                    </a:ext>
                  </a:extLst>
                </a:gridCol>
                <a:gridCol w="7972136">
                  <a:extLst>
                    <a:ext uri="{9D8B030D-6E8A-4147-A177-3AD203B41FA5}">
                      <a16:colId xmlns:a16="http://schemas.microsoft.com/office/drawing/2014/main" val="2201003001"/>
                    </a:ext>
                  </a:extLst>
                </a:gridCol>
              </a:tblGrid>
              <a:tr h="53973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LOCAL  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912" marR="7912" marT="7912" marB="0"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CENTRO DE CONVENÇÕES SALVADOR - GL events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912" marR="7912" marT="7912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766858"/>
                  </a:ext>
                </a:extLst>
              </a:tr>
              <a:tr h="43347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Área Total</a:t>
                      </a:r>
                      <a:endParaRPr lang="pt-BR" sz="1800" b="1" i="0" u="none" strike="noStrike" dirty="0">
                        <a:solidFill>
                          <a:srgbClr val="FFC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912" marR="7912" marT="79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103 mil m²</a:t>
                      </a:r>
                      <a:endParaRPr lang="pt-BR" sz="1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912" marR="7912" marT="79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940530"/>
                  </a:ext>
                </a:extLst>
              </a:tr>
              <a:tr h="43521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Área Construída</a:t>
                      </a:r>
                      <a:endParaRPr lang="pt-BR" sz="1800" b="1" i="0" u="none" strike="noStrike" dirty="0">
                        <a:solidFill>
                          <a:srgbClr val="FFC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912" marR="7912" marT="79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44 mil m²</a:t>
                      </a:r>
                      <a:endParaRPr lang="pt-BR" sz="1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912" marR="7912" marT="79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211754"/>
                  </a:ext>
                </a:extLst>
              </a:tr>
              <a:tr h="4640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Inauguração</a:t>
                      </a:r>
                      <a:endParaRPr lang="pt-BR" sz="1800" b="1" i="0" u="none" strike="noStrike" dirty="0">
                        <a:solidFill>
                          <a:srgbClr val="FFC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912" marR="7912" marT="79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Jan/2020</a:t>
                      </a:r>
                      <a:endParaRPr lang="pt-BR" sz="18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912" marR="7912" marT="79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1193869"/>
                  </a:ext>
                </a:extLst>
              </a:tr>
              <a:tr h="5835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Localização</a:t>
                      </a:r>
                      <a:endParaRPr lang="pt-BR" sz="1800" b="1" i="0" u="none" strike="noStrike" dirty="0">
                        <a:solidFill>
                          <a:srgbClr val="FFC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912" marR="7912" marT="79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Av. Octávio Mangabeira, 5.490 - Boca do Rio - Salvador- BA  </a:t>
                      </a:r>
                    </a:p>
                    <a:p>
                      <a:pPr algn="ctr" fontAlgn="ctr"/>
                      <a:r>
                        <a:rPr lang="pt-BR" sz="16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Na Praia dos Pescadores </a:t>
                      </a:r>
                      <a:endParaRPr lang="pt-BR" sz="16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912" marR="7912" marT="79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7266538"/>
                  </a:ext>
                </a:extLst>
              </a:tr>
              <a:tr h="5785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Acessibilidade</a:t>
                      </a:r>
                      <a:endParaRPr lang="pt-BR" sz="1800" b="1" i="0" u="none" strike="noStrike" dirty="0">
                        <a:solidFill>
                          <a:srgbClr val="FFC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912" marR="7912" marT="79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Aeroporto Internacional gerido pela Vinci </a:t>
                      </a:r>
                      <a:r>
                        <a:rPr lang="pt-BR" sz="1600" u="none" strike="noStrike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Airports</a:t>
                      </a:r>
                      <a:r>
                        <a:rPr lang="pt-BR" sz="16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/ Premiado pela gestão socioambiental </a:t>
                      </a:r>
                      <a:endParaRPr lang="pt-BR" sz="16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912" marR="7912" marT="79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407277"/>
                  </a:ext>
                </a:extLst>
              </a:tr>
              <a:tr h="5835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Malha Aérea</a:t>
                      </a:r>
                      <a:endParaRPr lang="pt-BR" sz="1800" b="1" i="0" u="none" strike="noStrike" dirty="0">
                        <a:solidFill>
                          <a:srgbClr val="FFC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912" marR="7912" marT="79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 Voos diretos de/para todas as regiões do Brasil</a:t>
                      </a:r>
                      <a:endParaRPr lang="pt-BR" sz="16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912" marR="7912" marT="79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622513"/>
                  </a:ext>
                </a:extLst>
              </a:tr>
              <a:tr h="68572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Hotelaria</a:t>
                      </a:r>
                      <a:endParaRPr lang="pt-BR" sz="1800" b="1" i="0" u="none" strike="noStrike" dirty="0">
                        <a:solidFill>
                          <a:srgbClr val="FFC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912" marR="7912" marT="79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40 mil leitos divididos em 7 polos hoteleiros dos quais 4 estão a cerca de 6km do CCS                        (Rio vermelho, Pituba, Tancredo Neves e Jardim de </a:t>
                      </a:r>
                      <a:r>
                        <a:rPr lang="pt-BR" sz="1600" u="none" strike="noStrike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Alah</a:t>
                      </a:r>
                      <a:r>
                        <a:rPr lang="pt-BR" sz="160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)</a:t>
                      </a:r>
                      <a:endParaRPr lang="pt-BR" sz="16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912" marR="7912" marT="79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536033"/>
                  </a:ext>
                </a:extLst>
              </a:tr>
            </a:tbl>
          </a:graphicData>
        </a:graphic>
      </p:graphicFrame>
      <p:sp>
        <p:nvSpPr>
          <p:cNvPr id="9" name="Retângulo 19">
            <a:extLst>
              <a:ext uri="{FF2B5EF4-FFF2-40B4-BE49-F238E27FC236}">
                <a16:creationId xmlns:a16="http://schemas.microsoft.com/office/drawing/2014/main" id="{C0B37935-E777-C2D9-84AD-1637EF2F4C24}"/>
              </a:ext>
            </a:extLst>
          </p:cNvPr>
          <p:cNvSpPr/>
          <p:nvPr/>
        </p:nvSpPr>
        <p:spPr>
          <a:xfrm>
            <a:off x="0" y="1"/>
            <a:ext cx="12192000" cy="1696277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76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EF736F2-C278-33BF-334E-18E167C0F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32432" r="12823" b="35204"/>
          <a:stretch/>
        </p:blipFill>
        <p:spPr>
          <a:xfrm>
            <a:off x="8900029" y="380837"/>
            <a:ext cx="3122189" cy="934604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4A493594-BE8E-8D00-759C-117DD46C2DE4}"/>
              </a:ext>
            </a:extLst>
          </p:cNvPr>
          <p:cNvGrpSpPr/>
          <p:nvPr/>
        </p:nvGrpSpPr>
        <p:grpSpPr>
          <a:xfrm>
            <a:off x="113448" y="177473"/>
            <a:ext cx="4102478" cy="1341331"/>
            <a:chOff x="37640" y="133425"/>
            <a:chExt cx="4102478" cy="1341331"/>
          </a:xfrm>
        </p:grpSpPr>
        <p:pic>
          <p:nvPicPr>
            <p:cNvPr id="13" name="Picture 6" descr="Sociedade Brasileira de Patologia">
              <a:extLst>
                <a:ext uri="{FF2B5EF4-FFF2-40B4-BE49-F238E27FC236}">
                  <a16:creationId xmlns:a16="http://schemas.microsoft.com/office/drawing/2014/main" id="{CE34B8E7-50D5-C2B7-5FF0-883603537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478" y="397603"/>
              <a:ext cx="2298802" cy="1077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76BF6668-950E-63D7-1FA9-31F7A3929EA1}"/>
                </a:ext>
              </a:extLst>
            </p:cNvPr>
            <p:cNvSpPr txBox="1"/>
            <p:nvPr/>
          </p:nvSpPr>
          <p:spPr>
            <a:xfrm>
              <a:off x="37640" y="133425"/>
              <a:ext cx="410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666666"/>
                  </a:solidFill>
                  <a:latin typeface="Congenial Light" panose="020B0604020202020204" pitchFamily="2" charset="0"/>
                </a:rPr>
                <a:t>34º Congresso Brasileiro de Patologia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910719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D3C7371-0395-6749-88B9-2771E9286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28" y="671208"/>
            <a:ext cx="3773923" cy="540857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0F5EC90-15FF-3739-205F-5E3FAC05C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464" y="788048"/>
            <a:ext cx="3978059" cy="528190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0797D86-3FCD-EC28-98E5-E2AC7CA3E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95"/>
            <a:ext cx="10515600" cy="597913"/>
          </a:xfrm>
        </p:spPr>
        <p:txBody>
          <a:bodyPr/>
          <a:lstStyle/>
          <a:p>
            <a:pPr algn="ctr"/>
            <a:r>
              <a:rPr lang="pt-BR" b="1" dirty="0"/>
              <a:t>Cartas de apoio</a:t>
            </a:r>
          </a:p>
        </p:txBody>
      </p:sp>
    </p:spTree>
    <p:extLst>
      <p:ext uri="{BB962C8B-B14F-4D97-AF65-F5344CB8AC3E}">
        <p14:creationId xmlns:p14="http://schemas.microsoft.com/office/powerpoint/2010/main" val="3575908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A4199D2-31B7-49C3-B7AD-24EAD8A5F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0"/>
            <a:ext cx="12192000" cy="6848475"/>
          </a:xfrm>
          <a:prstGeom prst="rect">
            <a:avLst/>
          </a:prstGeom>
        </p:spPr>
      </p:pic>
      <p:sp>
        <p:nvSpPr>
          <p:cNvPr id="9" name="Retângulo 19">
            <a:extLst>
              <a:ext uri="{FF2B5EF4-FFF2-40B4-BE49-F238E27FC236}">
                <a16:creationId xmlns:a16="http://schemas.microsoft.com/office/drawing/2014/main" id="{7CB01C91-7E49-4CE1-AB01-56EBE35B1ADD}"/>
              </a:ext>
            </a:extLst>
          </p:cNvPr>
          <p:cNvSpPr/>
          <p:nvPr/>
        </p:nvSpPr>
        <p:spPr>
          <a:xfrm>
            <a:off x="0" y="0"/>
            <a:ext cx="12192000" cy="1518804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76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D3D6B96-06C0-8AFF-0F8F-9D78D44248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32432" r="12823" b="35204"/>
          <a:stretch/>
        </p:blipFill>
        <p:spPr>
          <a:xfrm>
            <a:off x="9339847" y="241255"/>
            <a:ext cx="2682371" cy="802948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340BFC75-ED06-4013-8D7C-62D1F30AA358}"/>
              </a:ext>
            </a:extLst>
          </p:cNvPr>
          <p:cNvGrpSpPr/>
          <p:nvPr/>
        </p:nvGrpSpPr>
        <p:grpSpPr>
          <a:xfrm>
            <a:off x="0" y="177473"/>
            <a:ext cx="4102478" cy="1341331"/>
            <a:chOff x="37640" y="133425"/>
            <a:chExt cx="4102478" cy="1341331"/>
          </a:xfrm>
        </p:grpSpPr>
        <p:pic>
          <p:nvPicPr>
            <p:cNvPr id="7" name="Picture 6" descr="Sociedade Brasileira de Patologia">
              <a:extLst>
                <a:ext uri="{FF2B5EF4-FFF2-40B4-BE49-F238E27FC236}">
                  <a16:creationId xmlns:a16="http://schemas.microsoft.com/office/drawing/2014/main" id="{19779624-DD83-DBCA-C13B-E18EB6A7F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478" y="397603"/>
              <a:ext cx="2298802" cy="1077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E700A1B0-8F13-67BF-94DC-5BE441E38CFD}"/>
                </a:ext>
              </a:extLst>
            </p:cNvPr>
            <p:cNvSpPr txBox="1"/>
            <p:nvPr/>
          </p:nvSpPr>
          <p:spPr>
            <a:xfrm>
              <a:off x="37640" y="133425"/>
              <a:ext cx="410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666666"/>
                  </a:solidFill>
                  <a:latin typeface="Congenial Light" panose="020B0604020202020204" pitchFamily="2" charset="0"/>
                </a:rPr>
                <a:t>34º Congresso Brasileiro de Patologia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9393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874340" y="1575966"/>
            <a:ext cx="32292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</a:rPr>
              <a:t>Salvador</a:t>
            </a:r>
          </a:p>
        </p:txBody>
      </p:sp>
      <p:sp>
        <p:nvSpPr>
          <p:cNvPr id="4" name="Retângulo 3"/>
          <p:cNvSpPr/>
          <p:nvPr/>
        </p:nvSpPr>
        <p:spPr>
          <a:xfrm>
            <a:off x="11327077" y="1890636"/>
            <a:ext cx="157185" cy="575175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707738" y="1408877"/>
            <a:ext cx="347217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1A63AE"/>
                </a:solidFill>
              </a:rPr>
              <a:t>A 1ª capital do país</a:t>
            </a:r>
          </a:p>
          <a:p>
            <a:r>
              <a:rPr lang="pt-BR" sz="3200" b="1" dirty="0">
                <a:solidFill>
                  <a:srgbClr val="1A63AE"/>
                </a:solidFill>
              </a:rPr>
              <a:t>é reconhecida é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reconhecida pela sua diversidade, energia e tradição. Um local rico em cultura, história e repleto de paisagens deslumbrantes. 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707738" y="4204549"/>
            <a:ext cx="30603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Considerada um dos principais destinos para eventos pela ICCA - </a:t>
            </a:r>
            <a:r>
              <a:rPr lang="pt-BR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International </a:t>
            </a:r>
            <a:r>
              <a:rPr lang="pt-BR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Congress</a:t>
            </a:r>
            <a:r>
              <a:rPr lang="pt-BR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pt-BR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Convention</a:t>
            </a:r>
            <a:r>
              <a:rPr lang="pt-BR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Association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Salvador proporciona uma experiência diferenciada com infraestrutura e locais incríveis para serem explorados nas visitas a eventos, negócios ou lazer.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1020503" y="3469569"/>
            <a:ext cx="2846639" cy="649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3200" b="1" dirty="0">
                <a:solidFill>
                  <a:srgbClr val="1A63AE"/>
                </a:solidFill>
              </a:rPr>
              <a:t>Destino de Negócios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800378" y="3469569"/>
            <a:ext cx="150061" cy="450310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364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05829" y="2966156"/>
            <a:ext cx="548502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b="1" dirty="0">
                <a:solidFill>
                  <a:schemeClr val="bg1"/>
                </a:solidFill>
              </a:rPr>
              <a:t>Salvador</a:t>
            </a:r>
          </a:p>
        </p:txBody>
      </p:sp>
      <p:sp>
        <p:nvSpPr>
          <p:cNvPr id="4" name="Retângulo 3"/>
          <p:cNvSpPr/>
          <p:nvPr/>
        </p:nvSpPr>
        <p:spPr>
          <a:xfrm>
            <a:off x="9941" y="3598677"/>
            <a:ext cx="230743" cy="815292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10791502" y="2694287"/>
            <a:ext cx="875955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pt-BR" sz="1100" dirty="0">
                <a:solidFill>
                  <a:schemeClr val="bg1"/>
                </a:solidFill>
              </a:rPr>
              <a:t>Pelourinho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9937898" y="4428131"/>
            <a:ext cx="172956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pt-BR" sz="1100" dirty="0">
                <a:solidFill>
                  <a:schemeClr val="bg1"/>
                </a:solidFill>
              </a:rPr>
              <a:t>Elevador Lacerda</a:t>
            </a:r>
          </a:p>
        </p:txBody>
      </p:sp>
      <p:grpSp>
        <p:nvGrpSpPr>
          <p:cNvPr id="63" name="Grupo 62"/>
          <p:cNvGrpSpPr/>
          <p:nvPr/>
        </p:nvGrpSpPr>
        <p:grpSpPr>
          <a:xfrm>
            <a:off x="409639" y="5392775"/>
            <a:ext cx="2517191" cy="586529"/>
            <a:chOff x="500991" y="1362826"/>
            <a:chExt cx="2886933" cy="672682"/>
          </a:xfrm>
        </p:grpSpPr>
        <p:pic>
          <p:nvPicPr>
            <p:cNvPr id="35" name="Imagem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91" y="1362826"/>
              <a:ext cx="2886933" cy="672682"/>
            </a:xfrm>
            <a:prstGeom prst="rect">
              <a:avLst/>
            </a:prstGeom>
          </p:spPr>
        </p:pic>
        <p:sp>
          <p:nvSpPr>
            <p:cNvPr id="43" name="CaixaDeTexto 42"/>
            <p:cNvSpPr txBox="1"/>
            <p:nvPr/>
          </p:nvSpPr>
          <p:spPr>
            <a:xfrm>
              <a:off x="1590798" y="1497199"/>
              <a:ext cx="1252595" cy="409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200" b="1" dirty="0">
                  <a:solidFill>
                    <a:schemeClr val="bg1"/>
                  </a:solidFill>
                </a:rPr>
                <a:t>2,7 milhões</a:t>
              </a:r>
            </a:p>
            <a:p>
              <a:pPr algn="ctr">
                <a:lnSpc>
                  <a:spcPts val="1000"/>
                </a:lnSpc>
              </a:pPr>
              <a:r>
                <a:rPr lang="pt-BR" sz="1200" b="1" dirty="0">
                  <a:solidFill>
                    <a:schemeClr val="bg1"/>
                  </a:solidFill>
                </a:rPr>
                <a:t>de habitantes</a:t>
              </a:r>
            </a:p>
          </p:txBody>
        </p:sp>
        <p:pic>
          <p:nvPicPr>
            <p:cNvPr id="52" name="Imagem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25" y="1555878"/>
              <a:ext cx="296738" cy="296738"/>
            </a:xfrm>
            <a:prstGeom prst="rect">
              <a:avLst/>
            </a:prstGeom>
          </p:spPr>
        </p:pic>
      </p:grpSp>
      <p:grpSp>
        <p:nvGrpSpPr>
          <p:cNvPr id="60" name="Grupo 59"/>
          <p:cNvGrpSpPr/>
          <p:nvPr/>
        </p:nvGrpSpPr>
        <p:grpSpPr>
          <a:xfrm>
            <a:off x="3386169" y="4709234"/>
            <a:ext cx="2517191" cy="586529"/>
            <a:chOff x="4491942" y="614961"/>
            <a:chExt cx="2886933" cy="672682"/>
          </a:xfrm>
        </p:grpSpPr>
        <p:pic>
          <p:nvPicPr>
            <p:cNvPr id="39" name="Imagem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1942" y="614961"/>
              <a:ext cx="2886933" cy="672682"/>
            </a:xfrm>
            <a:prstGeom prst="rect">
              <a:avLst/>
            </a:prstGeom>
          </p:spPr>
        </p:pic>
        <p:sp>
          <p:nvSpPr>
            <p:cNvPr id="44" name="CaixaDeTexto 43"/>
            <p:cNvSpPr txBox="1"/>
            <p:nvPr/>
          </p:nvSpPr>
          <p:spPr>
            <a:xfrm>
              <a:off x="5576681" y="759559"/>
              <a:ext cx="1333669" cy="412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200" b="1" dirty="0">
                  <a:solidFill>
                    <a:schemeClr val="bg1"/>
                  </a:solidFill>
                </a:rPr>
                <a:t>33 km de linha metroviária</a:t>
              </a:r>
            </a:p>
          </p:txBody>
        </p:sp>
        <p:pic>
          <p:nvPicPr>
            <p:cNvPr id="53" name="Imagem 5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0538" y="793236"/>
              <a:ext cx="334524" cy="334524"/>
            </a:xfrm>
            <a:prstGeom prst="rect">
              <a:avLst/>
            </a:prstGeom>
          </p:spPr>
        </p:pic>
      </p:grpSp>
      <p:grpSp>
        <p:nvGrpSpPr>
          <p:cNvPr id="61" name="Grupo 60"/>
          <p:cNvGrpSpPr/>
          <p:nvPr/>
        </p:nvGrpSpPr>
        <p:grpSpPr>
          <a:xfrm>
            <a:off x="3388744" y="5396139"/>
            <a:ext cx="2517191" cy="586529"/>
            <a:chOff x="4491942" y="1362826"/>
            <a:chExt cx="2886933" cy="672682"/>
          </a:xfrm>
        </p:grpSpPr>
        <p:pic>
          <p:nvPicPr>
            <p:cNvPr id="40" name="Imagem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1942" y="1362826"/>
              <a:ext cx="2886933" cy="672682"/>
            </a:xfrm>
            <a:prstGeom prst="rect">
              <a:avLst/>
            </a:prstGeom>
          </p:spPr>
        </p:pic>
        <p:sp>
          <p:nvSpPr>
            <p:cNvPr id="45" name="CaixaDeTexto 44"/>
            <p:cNvSpPr txBox="1"/>
            <p:nvPr/>
          </p:nvSpPr>
          <p:spPr>
            <a:xfrm>
              <a:off x="5423356" y="1507323"/>
              <a:ext cx="1634411" cy="409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200" b="1" dirty="0">
                  <a:solidFill>
                    <a:schemeClr val="bg1"/>
                  </a:solidFill>
                </a:rPr>
                <a:t>+ de 40 mil leitos na rede hoteleira</a:t>
              </a:r>
            </a:p>
          </p:txBody>
        </p:sp>
        <p:pic>
          <p:nvPicPr>
            <p:cNvPr id="54" name="Imagem 5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0858" y="1550798"/>
              <a:ext cx="334524" cy="334524"/>
            </a:xfrm>
            <a:prstGeom prst="rect">
              <a:avLst/>
            </a:prstGeom>
          </p:spPr>
        </p:pic>
      </p:grpSp>
      <p:grpSp>
        <p:nvGrpSpPr>
          <p:cNvPr id="59" name="Grupo 58"/>
          <p:cNvGrpSpPr/>
          <p:nvPr/>
        </p:nvGrpSpPr>
        <p:grpSpPr>
          <a:xfrm>
            <a:off x="6373438" y="4709234"/>
            <a:ext cx="2517192" cy="586529"/>
            <a:chOff x="8580906" y="614961"/>
            <a:chExt cx="2886934" cy="672682"/>
          </a:xfrm>
        </p:grpSpPr>
        <p:pic>
          <p:nvPicPr>
            <p:cNvPr id="36" name="Imagem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0906" y="614961"/>
              <a:ext cx="2886933" cy="672682"/>
            </a:xfrm>
            <a:prstGeom prst="rect">
              <a:avLst/>
            </a:prstGeom>
          </p:spPr>
        </p:pic>
        <p:sp>
          <p:nvSpPr>
            <p:cNvPr id="46" name="CaixaDeTexto 45"/>
            <p:cNvSpPr txBox="1"/>
            <p:nvPr/>
          </p:nvSpPr>
          <p:spPr>
            <a:xfrm>
              <a:off x="9287590" y="789254"/>
              <a:ext cx="2180250" cy="409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200" b="1" dirty="0">
                  <a:solidFill>
                    <a:schemeClr val="bg1"/>
                  </a:solidFill>
                </a:rPr>
                <a:t>+ de 5 mil</a:t>
              </a:r>
            </a:p>
            <a:p>
              <a:pPr algn="ctr">
                <a:lnSpc>
                  <a:spcPts val="1000"/>
                </a:lnSpc>
              </a:pPr>
              <a:r>
                <a:rPr lang="pt-BR" sz="1200" b="1" dirty="0">
                  <a:solidFill>
                    <a:schemeClr val="bg1"/>
                  </a:solidFill>
                </a:rPr>
                <a:t>restaurantes</a:t>
              </a:r>
            </a:p>
          </p:txBody>
        </p:sp>
        <p:pic>
          <p:nvPicPr>
            <p:cNvPr id="56" name="Imagem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970" y="739839"/>
              <a:ext cx="432549" cy="432549"/>
            </a:xfrm>
            <a:prstGeom prst="rect">
              <a:avLst/>
            </a:prstGeom>
          </p:spPr>
        </p:pic>
      </p:grpSp>
      <p:grpSp>
        <p:nvGrpSpPr>
          <p:cNvPr id="58" name="Grupo 57"/>
          <p:cNvGrpSpPr/>
          <p:nvPr/>
        </p:nvGrpSpPr>
        <p:grpSpPr>
          <a:xfrm>
            <a:off x="6378589" y="5407569"/>
            <a:ext cx="2517191" cy="586529"/>
            <a:chOff x="8580907" y="1362826"/>
            <a:chExt cx="2886934" cy="672682"/>
          </a:xfrm>
        </p:grpSpPr>
        <p:pic>
          <p:nvPicPr>
            <p:cNvPr id="37" name="Imagem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0907" y="1362826"/>
              <a:ext cx="2886934" cy="672682"/>
            </a:xfrm>
            <a:prstGeom prst="rect">
              <a:avLst/>
            </a:prstGeom>
          </p:spPr>
        </p:pic>
        <p:sp>
          <p:nvSpPr>
            <p:cNvPr id="47" name="CaixaDeTexto 46"/>
            <p:cNvSpPr txBox="1"/>
            <p:nvPr/>
          </p:nvSpPr>
          <p:spPr>
            <a:xfrm>
              <a:off x="9281683" y="1515357"/>
              <a:ext cx="2180249" cy="409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200" b="1" dirty="0">
                  <a:solidFill>
                    <a:schemeClr val="bg1"/>
                  </a:solidFill>
                </a:rPr>
                <a:t>3ª melhor praia do mundo</a:t>
              </a:r>
            </a:p>
            <a:p>
              <a:pPr algn="ctr">
                <a:lnSpc>
                  <a:spcPts val="1000"/>
                </a:lnSpc>
              </a:pPr>
              <a:r>
                <a:rPr lang="pt-BR" sz="1200" b="1" dirty="0">
                  <a:solidFill>
                    <a:schemeClr val="bg1"/>
                  </a:solidFill>
                </a:rPr>
                <a:t>segundo o The Guardian</a:t>
              </a:r>
            </a:p>
          </p:txBody>
        </p:sp>
        <p:pic>
          <p:nvPicPr>
            <p:cNvPr id="57" name="Imagem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8146" y="1515357"/>
              <a:ext cx="409009" cy="409009"/>
            </a:xfrm>
            <a:prstGeom prst="rect">
              <a:avLst/>
            </a:prstGeom>
          </p:spPr>
        </p:pic>
      </p:grpSp>
      <p:grpSp>
        <p:nvGrpSpPr>
          <p:cNvPr id="62" name="Grupo 61"/>
          <p:cNvGrpSpPr/>
          <p:nvPr/>
        </p:nvGrpSpPr>
        <p:grpSpPr>
          <a:xfrm>
            <a:off x="405829" y="4709234"/>
            <a:ext cx="2517191" cy="586529"/>
            <a:chOff x="500991" y="614961"/>
            <a:chExt cx="2886933" cy="672682"/>
          </a:xfrm>
        </p:grpSpPr>
        <p:pic>
          <p:nvPicPr>
            <p:cNvPr id="34" name="Imagem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91" y="614961"/>
              <a:ext cx="2886933" cy="672682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1590798" y="772339"/>
              <a:ext cx="1252595" cy="409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200" b="1" dirty="0">
                  <a:solidFill>
                    <a:schemeClr val="bg1"/>
                  </a:solidFill>
                </a:rPr>
                <a:t>707 km²</a:t>
              </a:r>
            </a:p>
            <a:p>
              <a:pPr algn="ctr">
                <a:lnSpc>
                  <a:spcPts val="1000"/>
                </a:lnSpc>
              </a:pPr>
              <a:r>
                <a:rPr lang="pt-BR" sz="1200" b="1" dirty="0">
                  <a:solidFill>
                    <a:schemeClr val="bg1"/>
                  </a:solidFill>
                </a:rPr>
                <a:t>de extensão</a:t>
              </a:r>
            </a:p>
          </p:txBody>
        </p:sp>
        <p:pic>
          <p:nvPicPr>
            <p:cNvPr id="51" name="Imagem 5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05" y="798316"/>
              <a:ext cx="296738" cy="296738"/>
            </a:xfrm>
            <a:prstGeom prst="rect">
              <a:avLst/>
            </a:prstGeom>
          </p:spPr>
        </p:pic>
      </p:grpSp>
      <p:sp>
        <p:nvSpPr>
          <p:cNvPr id="64" name="Retângulo 63"/>
          <p:cNvSpPr/>
          <p:nvPr/>
        </p:nvSpPr>
        <p:spPr>
          <a:xfrm>
            <a:off x="11659307" y="2734161"/>
            <a:ext cx="167640" cy="167640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Retângulo 65"/>
          <p:cNvSpPr/>
          <p:nvPr/>
        </p:nvSpPr>
        <p:spPr>
          <a:xfrm>
            <a:off x="11659307" y="4492486"/>
            <a:ext cx="167640" cy="167640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6422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eroporto de Salvador (SSA) - guia completo para viajantes!">
            <a:extLst>
              <a:ext uri="{FF2B5EF4-FFF2-40B4-BE49-F238E27FC236}">
                <a16:creationId xmlns:a16="http://schemas.microsoft.com/office/drawing/2014/main" id="{49F34309-4E06-440C-B768-DD2F530E2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/>
          <a:stretch/>
        </p:blipFill>
        <p:spPr bwMode="auto">
          <a:xfrm>
            <a:off x="2544" y="0"/>
            <a:ext cx="8183517" cy="439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56F4E5E-DFF8-41F1-96F1-D267F830EB5F}"/>
              </a:ext>
            </a:extLst>
          </p:cNvPr>
          <p:cNvSpPr txBox="1"/>
          <p:nvPr/>
        </p:nvSpPr>
        <p:spPr>
          <a:xfrm>
            <a:off x="205740" y="277675"/>
            <a:ext cx="4969024" cy="587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pt-BR" sz="4400" b="1" dirty="0">
                <a:solidFill>
                  <a:schemeClr val="bg1"/>
                </a:solidFill>
              </a:rPr>
              <a:t>ACESSIBILIDADE</a:t>
            </a:r>
          </a:p>
        </p:txBody>
      </p:sp>
      <p:pic>
        <p:nvPicPr>
          <p:cNvPr id="5124" name="Picture 4" descr="Salvador Aeroporto | Home">
            <a:extLst>
              <a:ext uri="{FF2B5EF4-FFF2-40B4-BE49-F238E27FC236}">
                <a16:creationId xmlns:a16="http://schemas.microsoft.com/office/drawing/2014/main" id="{1AA1BDF5-15C8-4B16-B3E4-FF3B54D96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971" y="0"/>
            <a:ext cx="5109029" cy="619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EF91D4D-0043-4AFF-AE83-E0969152D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73" y="4814482"/>
            <a:ext cx="2548851" cy="93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alvador Aeroporto | Home">
            <a:extLst>
              <a:ext uri="{FF2B5EF4-FFF2-40B4-BE49-F238E27FC236}">
                <a16:creationId xmlns:a16="http://schemas.microsoft.com/office/drawing/2014/main" id="{5286AEB0-16A1-45CC-A793-3B4190076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8" y="4579578"/>
            <a:ext cx="3504884" cy="13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38281D8-185F-4E90-B1EB-E6E28FDDA38C}"/>
              </a:ext>
            </a:extLst>
          </p:cNvPr>
          <p:cNvSpPr/>
          <p:nvPr/>
        </p:nvSpPr>
        <p:spPr>
          <a:xfrm>
            <a:off x="0" y="275870"/>
            <a:ext cx="205740" cy="503871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71419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DC64B12-2891-F3D4-B9B2-6F078DEE3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58" y="0"/>
            <a:ext cx="11142669" cy="618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2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BA18F08-7996-B189-4424-7983BE791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12" y="0"/>
            <a:ext cx="11136775" cy="615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9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856B5F-B725-CE2F-45A8-9A6954165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22" y="0"/>
            <a:ext cx="11206662" cy="619432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76C60B5-60D6-9CE1-4914-4A112FDD2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32" y="1685755"/>
            <a:ext cx="5014452" cy="429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3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FERA PALACE HOTEL, SALVADOR, BAHIA: 791 fotos, comparação de preços e 577  avaliações">
            <a:extLst>
              <a:ext uri="{FF2B5EF4-FFF2-40B4-BE49-F238E27FC236}">
                <a16:creationId xmlns:a16="http://schemas.microsoft.com/office/drawing/2014/main" id="{44954A4F-6689-4822-BF21-52CDB156F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r="-4" b="-4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ercure Salvador Rio Vermelho">
            <a:extLst>
              <a:ext uri="{FF2B5EF4-FFF2-40B4-BE49-F238E27FC236}">
                <a16:creationId xmlns:a16="http://schemas.microsoft.com/office/drawing/2014/main" id="{801D8F8A-0534-4EE9-B9F1-162DD4331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" r="2" b="19750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OTEL FASANO SALVADOR, BAHIA: 305 fotos, comparação de preços e 78  avaliações">
            <a:extLst>
              <a:ext uri="{FF2B5EF4-FFF2-40B4-BE49-F238E27FC236}">
                <a16:creationId xmlns:a16="http://schemas.microsoft.com/office/drawing/2014/main" id="{54E5F6AF-7CD2-4517-85FB-39ED8D9FE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r="14159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05DE2F6-777C-4C87-9A79-7AC023B09422}"/>
              </a:ext>
            </a:extLst>
          </p:cNvPr>
          <p:cNvSpPr/>
          <p:nvPr/>
        </p:nvSpPr>
        <p:spPr>
          <a:xfrm>
            <a:off x="-1525" y="5218356"/>
            <a:ext cx="7370057" cy="1654629"/>
          </a:xfrm>
          <a:prstGeom prst="rect">
            <a:avLst/>
          </a:prstGeom>
          <a:solidFill>
            <a:schemeClr val="tx1">
              <a:lumMod val="95000"/>
              <a:lumOff val="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0CE9EE9-C88E-4B92-9E2D-62EEA1621DE7}"/>
              </a:ext>
            </a:extLst>
          </p:cNvPr>
          <p:cNvSpPr txBox="1"/>
          <p:nvPr/>
        </p:nvSpPr>
        <p:spPr>
          <a:xfrm>
            <a:off x="237818" y="5786352"/>
            <a:ext cx="5962526" cy="104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pt-BR" sz="4400" b="1" dirty="0">
                <a:solidFill>
                  <a:schemeClr val="bg1"/>
                </a:solidFill>
              </a:rPr>
              <a:t>ACOMODAÇÃO &amp; MEIOS DE HOSPEDAGEM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9A62256-A3A7-4867-B675-FB08E8777A88}"/>
              </a:ext>
            </a:extLst>
          </p:cNvPr>
          <p:cNvSpPr/>
          <p:nvPr/>
        </p:nvSpPr>
        <p:spPr>
          <a:xfrm>
            <a:off x="0" y="5762272"/>
            <a:ext cx="205740" cy="503871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505563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6619</TotalTime>
  <Words>1432</Words>
  <Application>Microsoft Office PowerPoint</Application>
  <PresentationFormat>Widescreen</PresentationFormat>
  <Paragraphs>434</Paragraphs>
  <Slides>29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29</vt:i4>
      </vt:variant>
    </vt:vector>
  </HeadingPairs>
  <TitlesOfParts>
    <vt:vector size="44" baseType="lpstr">
      <vt:lpstr>Wingdings</vt:lpstr>
      <vt:lpstr>DIN Medium</vt:lpstr>
      <vt:lpstr>Poppins</vt:lpstr>
      <vt:lpstr>Calibri</vt:lpstr>
      <vt:lpstr>Verdana</vt:lpstr>
      <vt:lpstr>DIN Pro Regular</vt:lpstr>
      <vt:lpstr>Helvetica</vt:lpstr>
      <vt:lpstr>Congenial Light</vt:lpstr>
      <vt:lpstr>Arial</vt:lpstr>
      <vt:lpstr>Tema do Office</vt:lpstr>
      <vt:lpstr>1_Tema do Office</vt:lpstr>
      <vt:lpstr>2_Tema do Office</vt:lpstr>
      <vt:lpstr>3_Tema do Office</vt:lpstr>
      <vt:lpstr>5_Tema do Office</vt:lpstr>
      <vt:lpstr>4_Tema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Cartas de apoio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Nascimento</dc:creator>
  <cp:lastModifiedBy>Daniel Athanazio</cp:lastModifiedBy>
  <cp:revision>251</cp:revision>
  <dcterms:created xsi:type="dcterms:W3CDTF">2020-09-08T19:16:58Z</dcterms:created>
  <dcterms:modified xsi:type="dcterms:W3CDTF">2024-05-27T00:58:32Z</dcterms:modified>
</cp:coreProperties>
</file>